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4"/>
  </p:notesMasterIdLst>
  <p:handoutMasterIdLst>
    <p:handoutMasterId r:id="rId35"/>
  </p:handoutMasterIdLst>
  <p:sldIdLst>
    <p:sldId id="932" r:id="rId2"/>
    <p:sldId id="842" r:id="rId3"/>
    <p:sldId id="933" r:id="rId4"/>
    <p:sldId id="934" r:id="rId5"/>
    <p:sldId id="841" r:id="rId6"/>
    <p:sldId id="847" r:id="rId7"/>
    <p:sldId id="872" r:id="rId8"/>
    <p:sldId id="913" r:id="rId9"/>
    <p:sldId id="914" r:id="rId10"/>
    <p:sldId id="915" r:id="rId11"/>
    <p:sldId id="916" r:id="rId12"/>
    <p:sldId id="917" r:id="rId13"/>
    <p:sldId id="918" r:id="rId14"/>
    <p:sldId id="919" r:id="rId15"/>
    <p:sldId id="920" r:id="rId16"/>
    <p:sldId id="921" r:id="rId17"/>
    <p:sldId id="922" r:id="rId18"/>
    <p:sldId id="923" r:id="rId19"/>
    <p:sldId id="924" r:id="rId20"/>
    <p:sldId id="925" r:id="rId21"/>
    <p:sldId id="926" r:id="rId22"/>
    <p:sldId id="927" r:id="rId23"/>
    <p:sldId id="928" r:id="rId24"/>
    <p:sldId id="929" r:id="rId25"/>
    <p:sldId id="930" r:id="rId26"/>
    <p:sldId id="931" r:id="rId27"/>
    <p:sldId id="901" r:id="rId28"/>
    <p:sldId id="897" r:id="rId29"/>
    <p:sldId id="898" r:id="rId30"/>
    <p:sldId id="899" r:id="rId31"/>
    <p:sldId id="900" r:id="rId32"/>
    <p:sldId id="820" r:id="rId33"/>
  </p:sldIdLst>
  <p:sldSz cx="9144000" cy="6858000" type="screen4x3"/>
  <p:notesSz cx="7102475" cy="9388475"/>
  <p:defaultTex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456" userDrawn="1">
          <p15:clr>
            <a:srgbClr val="A4A3A4"/>
          </p15:clr>
        </p15:guide>
        <p15:guide id="3" pos="1139" userDrawn="1">
          <p15:clr>
            <a:srgbClr val="A4A3A4"/>
          </p15:clr>
        </p15:guide>
        <p15:guide id="4" pos="577" userDrawn="1">
          <p15:clr>
            <a:srgbClr val="A4A3A4"/>
          </p15:clr>
        </p15:guide>
        <p15:guide id="5" pos="36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els, Ginny" initials="WG" lastIdx="5" clrIdx="0">
    <p:extLst>
      <p:ext uri="{19B8F6BF-5375-455C-9EA6-DF929625EA0E}">
        <p15:presenceInfo xmlns:p15="http://schemas.microsoft.com/office/powerpoint/2012/main" userId="S-1-5-21-1177238915-2146548445-725345543-17831" providerId="AD"/>
      </p:ext>
    </p:extLst>
  </p:cmAuthor>
  <p:cmAuthor id="2" name="Fleming, Jim" initials="FJ" lastIdx="2" clrIdx="1">
    <p:extLst>
      <p:ext uri="{19B8F6BF-5375-455C-9EA6-DF929625EA0E}">
        <p15:presenceInfo xmlns:p15="http://schemas.microsoft.com/office/powerpoint/2012/main" userId="S-1-5-21-1177238915-2146548445-725345543-46269" providerId="AD"/>
      </p:ext>
    </p:extLst>
  </p:cmAuthor>
  <p:cmAuthor id="3" name="Carpenter, Gail" initials="CG" lastIdx="2" clrIdx="2">
    <p:extLst>
      <p:ext uri="{19B8F6BF-5375-455C-9EA6-DF929625EA0E}">
        <p15:presenceInfo xmlns:p15="http://schemas.microsoft.com/office/powerpoint/2012/main" userId="S-1-5-21-1177238915-2146548445-725345543-39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22F65"/>
    <a:srgbClr val="5091CD"/>
    <a:srgbClr val="0000FF"/>
    <a:srgbClr val="0000CC"/>
    <a:srgbClr val="4F91CD"/>
    <a:srgbClr val="DDDCDE"/>
    <a:srgbClr val="EAEAEA"/>
    <a:srgbClr val="DBDFD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64" autoAdjust="0"/>
    <p:restoredTop sz="70193" autoAdjust="0"/>
  </p:normalViewPr>
  <p:slideViewPr>
    <p:cSldViewPr snapToGrid="0">
      <p:cViewPr varScale="1">
        <p:scale>
          <a:sx n="47" d="100"/>
          <a:sy n="47" d="100"/>
        </p:scale>
        <p:origin x="1504" y="36"/>
      </p:cViewPr>
      <p:guideLst>
        <p:guide orient="horz" pos="384"/>
        <p:guide pos="456"/>
        <p:guide pos="1139"/>
        <p:guide pos="577"/>
        <p:guide pos="3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894"/>
    </p:cViewPr>
  </p:sorterViewPr>
  <p:notesViewPr>
    <p:cSldViewPr snapToGrid="0">
      <p:cViewPr varScale="1">
        <p:scale>
          <a:sx n="77" d="100"/>
          <a:sy n="77" d="100"/>
        </p:scale>
        <p:origin x="1710"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33" y="16"/>
            <a:ext cx="3078383" cy="469745"/>
          </a:xfrm>
          <a:prstGeom prst="rect">
            <a:avLst/>
          </a:prstGeom>
          <a:noFill/>
          <a:ln w="9525">
            <a:noFill/>
            <a:miter lim="800000"/>
            <a:headEnd/>
            <a:tailEnd/>
          </a:ln>
          <a:effectLst/>
        </p:spPr>
        <p:txBody>
          <a:bodyPr vert="horz" wrap="square" lIns="94153" tIns="47076" rIns="94153" bIns="47076" numCol="1" anchor="t" anchorCtr="0" compatLnSpc="1">
            <a:prstTxWarp prst="textNoShape">
              <a:avLst/>
            </a:prstTxWarp>
          </a:bodyPr>
          <a:lstStyle>
            <a:lvl1pPr defTabSz="942230">
              <a:defRPr sz="1300" b="0" dirty="0">
                <a:latin typeface="Arial" charset="0"/>
              </a:defRPr>
            </a:lvl1pPr>
          </a:lstStyle>
          <a:p>
            <a:pPr>
              <a:defRPr/>
            </a:pPr>
            <a:endParaRPr lang="en-US" dirty="0"/>
          </a:p>
        </p:txBody>
      </p:sp>
      <p:sp>
        <p:nvSpPr>
          <p:cNvPr id="102403" name="Rectangle 3"/>
          <p:cNvSpPr>
            <a:spLocks noGrp="1" noChangeArrowheads="1"/>
          </p:cNvSpPr>
          <p:nvPr>
            <p:ph type="dt" sz="quarter" idx="1"/>
          </p:nvPr>
        </p:nvSpPr>
        <p:spPr bwMode="auto">
          <a:xfrm>
            <a:off x="4022517" y="16"/>
            <a:ext cx="3078383" cy="469745"/>
          </a:xfrm>
          <a:prstGeom prst="rect">
            <a:avLst/>
          </a:prstGeom>
          <a:noFill/>
          <a:ln w="9525">
            <a:noFill/>
            <a:miter lim="800000"/>
            <a:headEnd/>
            <a:tailEnd/>
          </a:ln>
          <a:effectLst/>
        </p:spPr>
        <p:txBody>
          <a:bodyPr vert="horz" wrap="square" lIns="94153" tIns="47076" rIns="94153" bIns="47076" numCol="1" anchor="t" anchorCtr="0" compatLnSpc="1">
            <a:prstTxWarp prst="textNoShape">
              <a:avLst/>
            </a:prstTxWarp>
          </a:bodyPr>
          <a:lstStyle>
            <a:lvl1pPr algn="r" defTabSz="942230">
              <a:defRPr sz="1300" b="0" dirty="0">
                <a:latin typeface="Arial" charset="0"/>
              </a:defRPr>
            </a:lvl1pPr>
          </a:lstStyle>
          <a:p>
            <a:pPr>
              <a:defRPr/>
            </a:pPr>
            <a:endParaRPr lang="en-US" dirty="0"/>
          </a:p>
        </p:txBody>
      </p:sp>
      <p:sp>
        <p:nvSpPr>
          <p:cNvPr id="102404" name="Rectangle 4"/>
          <p:cNvSpPr>
            <a:spLocks noGrp="1" noChangeArrowheads="1"/>
          </p:cNvSpPr>
          <p:nvPr>
            <p:ph type="ftr" sz="quarter" idx="2"/>
          </p:nvPr>
        </p:nvSpPr>
        <p:spPr bwMode="auto">
          <a:xfrm>
            <a:off x="33" y="8917127"/>
            <a:ext cx="3078383" cy="469745"/>
          </a:xfrm>
          <a:prstGeom prst="rect">
            <a:avLst/>
          </a:prstGeom>
          <a:noFill/>
          <a:ln w="9525">
            <a:noFill/>
            <a:miter lim="800000"/>
            <a:headEnd/>
            <a:tailEnd/>
          </a:ln>
          <a:effectLst/>
        </p:spPr>
        <p:txBody>
          <a:bodyPr vert="horz" wrap="square" lIns="94153" tIns="47076" rIns="94153" bIns="47076" numCol="1" anchor="b" anchorCtr="0" compatLnSpc="1">
            <a:prstTxWarp prst="textNoShape">
              <a:avLst/>
            </a:prstTxWarp>
          </a:bodyPr>
          <a:lstStyle>
            <a:lvl1pPr defTabSz="942230">
              <a:defRPr sz="1300" b="0" dirty="0">
                <a:latin typeface="Arial" charset="0"/>
              </a:defRPr>
            </a:lvl1pPr>
          </a:lstStyle>
          <a:p>
            <a:pPr>
              <a:defRPr/>
            </a:pPr>
            <a:endParaRPr lang="en-US" dirty="0"/>
          </a:p>
        </p:txBody>
      </p:sp>
      <p:sp>
        <p:nvSpPr>
          <p:cNvPr id="102405" name="Rectangle 5"/>
          <p:cNvSpPr>
            <a:spLocks noGrp="1" noChangeArrowheads="1"/>
          </p:cNvSpPr>
          <p:nvPr>
            <p:ph type="sldNum" sz="quarter" idx="3"/>
          </p:nvPr>
        </p:nvSpPr>
        <p:spPr bwMode="auto">
          <a:xfrm>
            <a:off x="4022517" y="8917127"/>
            <a:ext cx="3078383" cy="469745"/>
          </a:xfrm>
          <a:prstGeom prst="rect">
            <a:avLst/>
          </a:prstGeom>
          <a:noFill/>
          <a:ln w="9525">
            <a:noFill/>
            <a:miter lim="800000"/>
            <a:headEnd/>
            <a:tailEnd/>
          </a:ln>
          <a:effectLst/>
        </p:spPr>
        <p:txBody>
          <a:bodyPr vert="horz" wrap="square" lIns="94153" tIns="47076" rIns="94153" bIns="47076" numCol="1" anchor="b" anchorCtr="0" compatLnSpc="1">
            <a:prstTxWarp prst="textNoShape">
              <a:avLst/>
            </a:prstTxWarp>
          </a:bodyPr>
          <a:lstStyle>
            <a:lvl1pPr algn="r" defTabSz="942230">
              <a:defRPr sz="1300" b="0">
                <a:latin typeface="Arial" charset="0"/>
              </a:defRPr>
            </a:lvl1pPr>
          </a:lstStyle>
          <a:p>
            <a:pPr>
              <a:defRPr/>
            </a:pPr>
            <a:fld id="{900F8093-8071-41B0-B4BD-42C595F0638D}" type="slidenum">
              <a:rPr lang="en-US"/>
              <a:pPr>
                <a:defRPr/>
              </a:pPr>
              <a:t>‹#›</a:t>
            </a:fld>
            <a:endParaRPr lang="en-US" dirty="0"/>
          </a:p>
        </p:txBody>
      </p:sp>
    </p:spTree>
    <p:extLst>
      <p:ext uri="{BB962C8B-B14F-4D97-AF65-F5344CB8AC3E}">
        <p14:creationId xmlns:p14="http://schemas.microsoft.com/office/powerpoint/2010/main" val="3802105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3" y="16"/>
            <a:ext cx="3078383" cy="313666"/>
          </a:xfrm>
          <a:prstGeom prst="rect">
            <a:avLst/>
          </a:prstGeom>
          <a:noFill/>
          <a:ln w="9525">
            <a:noFill/>
            <a:miter lim="800000"/>
            <a:headEnd/>
            <a:tailEnd/>
          </a:ln>
          <a:effectLst/>
        </p:spPr>
        <p:txBody>
          <a:bodyPr vert="horz" wrap="square" lIns="94153" tIns="47076" rIns="94153" bIns="47076" numCol="1" anchor="t" anchorCtr="0" compatLnSpc="1">
            <a:prstTxWarp prst="textNoShape">
              <a:avLst/>
            </a:prstTxWarp>
          </a:bodyPr>
          <a:lstStyle>
            <a:lvl1pPr defTabSz="942230">
              <a:defRPr sz="1300" b="0" dirty="0">
                <a:latin typeface="Arial" charset="0"/>
              </a:defRPr>
            </a:lvl1pPr>
          </a:lstStyle>
          <a:p>
            <a:pPr>
              <a:defRPr/>
            </a:pPr>
            <a:endParaRPr lang="en-US" dirty="0"/>
          </a:p>
        </p:txBody>
      </p:sp>
      <p:sp>
        <p:nvSpPr>
          <p:cNvPr id="23555" name="Rectangle 3"/>
          <p:cNvSpPr>
            <a:spLocks noGrp="1" noChangeArrowheads="1"/>
          </p:cNvSpPr>
          <p:nvPr>
            <p:ph type="dt" idx="1"/>
          </p:nvPr>
        </p:nvSpPr>
        <p:spPr bwMode="auto">
          <a:xfrm>
            <a:off x="4022517" y="16"/>
            <a:ext cx="3078383" cy="313666"/>
          </a:xfrm>
          <a:prstGeom prst="rect">
            <a:avLst/>
          </a:prstGeom>
          <a:noFill/>
          <a:ln w="9525">
            <a:noFill/>
            <a:miter lim="800000"/>
            <a:headEnd/>
            <a:tailEnd/>
          </a:ln>
          <a:effectLst/>
        </p:spPr>
        <p:txBody>
          <a:bodyPr vert="horz" wrap="square" lIns="94153" tIns="47076" rIns="94153" bIns="47076" numCol="1" anchor="t" anchorCtr="0" compatLnSpc="1">
            <a:prstTxWarp prst="textNoShape">
              <a:avLst/>
            </a:prstTxWarp>
          </a:bodyPr>
          <a:lstStyle>
            <a:lvl1pPr algn="r" defTabSz="942230">
              <a:defRPr sz="1300" b="0" dirty="0">
                <a:latin typeface="Arial"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704850" y="314325"/>
            <a:ext cx="5678488" cy="425767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9285" y="4610746"/>
            <a:ext cx="5683910" cy="4460912"/>
          </a:xfrm>
          <a:prstGeom prst="rect">
            <a:avLst/>
          </a:prstGeom>
          <a:noFill/>
          <a:ln w="9525">
            <a:noFill/>
            <a:miter lim="800000"/>
            <a:headEnd/>
            <a:tailEnd/>
          </a:ln>
          <a:effectLst/>
        </p:spPr>
        <p:txBody>
          <a:bodyPr vert="horz" wrap="square" lIns="94153" tIns="47076" rIns="94153" bIns="4707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6"/>
          <p:cNvSpPr txBox="1">
            <a:spLocks/>
          </p:cNvSpPr>
          <p:nvPr/>
        </p:nvSpPr>
        <p:spPr>
          <a:xfrm>
            <a:off x="6436620" y="9072512"/>
            <a:ext cx="665857" cy="267152"/>
          </a:xfrm>
          <a:prstGeom prst="rect">
            <a:avLst/>
          </a:prstGeom>
          <a:ln/>
        </p:spPr>
        <p:txBody>
          <a:bodyPr lIns="92464" tIns="46232" rIns="92464" bIns="46232"/>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dirty="0">
                <a:solidFill>
                  <a:schemeClr val="tx1"/>
                </a:solidFill>
              </a:rPr>
              <a:t>~ </a:t>
            </a:r>
            <a:fld id="{5D163248-76A1-4D5D-A96A-3B489D9394C0}" type="slidenum">
              <a:rPr lang="en-US" smtClean="0">
                <a:solidFill>
                  <a:schemeClr val="tx1"/>
                </a:solidFill>
              </a:rPr>
              <a:t>‹#›</a:t>
            </a:fld>
            <a:r>
              <a:rPr lang="en-US" dirty="0">
                <a:solidFill>
                  <a:schemeClr val="tx1"/>
                </a:solidFill>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492" y="8803649"/>
            <a:ext cx="872075" cy="536015"/>
          </a:xfrm>
          <a:prstGeom prst="rect">
            <a:avLst/>
          </a:prstGeom>
        </p:spPr>
      </p:pic>
    </p:spTree>
    <p:extLst>
      <p:ext uri="{BB962C8B-B14F-4D97-AF65-F5344CB8AC3E}">
        <p14:creationId xmlns:p14="http://schemas.microsoft.com/office/powerpoint/2010/main" val="40345029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12738"/>
            <a:ext cx="5678488" cy="4259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22517" y="9071657"/>
            <a:ext cx="3078383" cy="315215"/>
          </a:xfrm>
          <a:prstGeom prst="rect">
            <a:avLst/>
          </a:prstGeom>
        </p:spPr>
        <p:txBody>
          <a:bodyPr lIns="92464" tIns="46232" rIns="92464" bIns="46232"/>
          <a:lstStyle/>
          <a:p>
            <a:pPr>
              <a:defRPr/>
            </a:pPr>
            <a:fld id="{803A73EC-F890-474A-8E2B-4BAC3BAEA038}" type="slidenum">
              <a:rPr lang="en-US" smtClean="0"/>
              <a:pPr>
                <a:defRPr/>
              </a:pPr>
              <a:t>1</a:t>
            </a:fld>
            <a:endParaRPr lang="en-US" dirty="0"/>
          </a:p>
        </p:txBody>
      </p:sp>
    </p:spTree>
    <p:extLst>
      <p:ext uri="{BB962C8B-B14F-4D97-AF65-F5344CB8AC3E}">
        <p14:creationId xmlns:p14="http://schemas.microsoft.com/office/powerpoint/2010/main" val="293923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14325"/>
            <a:ext cx="5678488" cy="4257675"/>
          </a:xfrm>
        </p:spPr>
      </p:sp>
      <p:sp>
        <p:nvSpPr>
          <p:cNvPr id="3" name="Notes Placeholder 2"/>
          <p:cNvSpPr>
            <a:spLocks noGrp="1"/>
          </p:cNvSpPr>
          <p:nvPr>
            <p:ph type="body" idx="1"/>
          </p:nvPr>
        </p:nvSpPr>
        <p:spPr/>
        <p:txBody>
          <a:bodyPr/>
          <a:lstStyle/>
          <a:p>
            <a:r>
              <a:rPr lang="en-US" dirty="0"/>
              <a:t>Rachel</a:t>
            </a:r>
          </a:p>
        </p:txBody>
      </p:sp>
    </p:spTree>
    <p:extLst>
      <p:ext uri="{BB962C8B-B14F-4D97-AF65-F5344CB8AC3E}">
        <p14:creationId xmlns:p14="http://schemas.microsoft.com/office/powerpoint/2010/main" val="203677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Michele</a:t>
            </a:r>
          </a:p>
          <a:p>
            <a:r>
              <a:rPr lang="en-US" altLang="en-US" dirty="0"/>
              <a:t>This is a sample live test item which</a:t>
            </a:r>
            <a:r>
              <a:rPr lang="en-US" altLang="en-US" baseline="0" dirty="0"/>
              <a:t> shows an example of how the LAS Links test items are contextualized in content areas rather than the students knowledge of the content. The goal for this student response is to select animals and plants and enter these items in the below table, rather than assessing the student’s content knowledge.</a:t>
            </a:r>
            <a:endParaRPr lang="en-US" altLang="en-US" dirty="0"/>
          </a:p>
        </p:txBody>
      </p:sp>
      <p:sp>
        <p:nvSpPr>
          <p:cNvPr id="4" name="Date Placeholder 3"/>
          <p:cNvSpPr>
            <a:spLocks noGrp="1"/>
          </p:cNvSpPr>
          <p:nvPr>
            <p:ph type="dt" sz="quarter" idx="1"/>
          </p:nvPr>
        </p:nvSpPr>
        <p:spPr/>
        <p:txBody>
          <a:bodyPr/>
          <a:lstStyle/>
          <a:p>
            <a:pPr>
              <a:defRPr/>
            </a:pPr>
            <a:fld id="{28ADA646-86BE-40C3-9113-6F251872C1C5}" type="datetime1">
              <a:rPr lang="en-US" smtClean="0"/>
              <a:pPr>
                <a:defRPr/>
              </a:pPr>
              <a:t>6/11/2021</a:t>
            </a:fld>
            <a:endParaRPr lang="en-US" dirty="0"/>
          </a:p>
        </p:txBody>
      </p:sp>
      <p:sp>
        <p:nvSpPr>
          <p:cNvPr id="5" name="Footer Placeholder 4"/>
          <p:cNvSpPr>
            <a:spLocks noGrp="1"/>
          </p:cNvSpPr>
          <p:nvPr>
            <p:ph type="ftr" sz="quarter" idx="4"/>
          </p:nvPr>
        </p:nvSpPr>
        <p:spPr/>
        <p:txBody>
          <a:bodyPr/>
          <a:lstStyle/>
          <a:p>
            <a:pPr>
              <a:defRPr/>
            </a:pPr>
            <a:r>
              <a:rPr lang="en-US" dirty="0"/>
              <a:t>Copyright © 2013 CTB/McGraw-Hill LLC.</a:t>
            </a:r>
          </a:p>
        </p:txBody>
      </p:sp>
      <p:sp>
        <p:nvSpPr>
          <p:cNvPr id="6" name="Slide Number Placeholder 5"/>
          <p:cNvSpPr>
            <a:spLocks noGrp="1"/>
          </p:cNvSpPr>
          <p:nvPr>
            <p:ph type="sldNum" sz="quarter" idx="5"/>
          </p:nvPr>
        </p:nvSpPr>
        <p:spPr/>
        <p:txBody>
          <a:bodyPr/>
          <a:lstStyle/>
          <a:p>
            <a:pPr>
              <a:defRPr/>
            </a:pPr>
            <a:fld id="{23A77819-021B-411B-8EAD-044486890CD5}" type="slidenum">
              <a:rPr lang="en-US" smtClean="0"/>
              <a:pPr>
                <a:defRPr/>
              </a:pPr>
              <a:t>27</a:t>
            </a:fld>
            <a:endParaRPr lang="en-US" dirty="0"/>
          </a:p>
        </p:txBody>
      </p:sp>
    </p:spTree>
    <p:extLst>
      <p:ext uri="{BB962C8B-B14F-4D97-AF65-F5344CB8AC3E}">
        <p14:creationId xmlns:p14="http://schemas.microsoft.com/office/powerpoint/2010/main" val="395271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96" charset="-128"/>
              </a:rPr>
              <a:t>Michele</a:t>
            </a:r>
          </a:p>
          <a:p>
            <a:endParaRPr lang="en-US" altLang="en-US" dirty="0">
              <a:ea typeface="ＭＳ Ｐゴシック" pitchFamily="96" charset="-128"/>
            </a:endParaRPr>
          </a:p>
          <a:p>
            <a:r>
              <a:rPr lang="en-US" altLang="en-US" dirty="0">
                <a:ea typeface="ＭＳ Ｐゴシック" pitchFamily="96" charset="-128"/>
              </a:rPr>
              <a:t>If a student inadvertently mutes the microphone by clicking mute on the headset, the computer cannot recognize sound and the student may give a response that goes unrecorded. </a:t>
            </a:r>
            <a:r>
              <a:rPr lang="en-US" altLang="en-US" b="1" u="sng" dirty="0">
                <a:ea typeface="ＭＳ Ｐゴシック" pitchFamily="96" charset="-128"/>
              </a:rPr>
              <a:t>Be careful not to mute the microphone</a:t>
            </a:r>
            <a:r>
              <a:rPr lang="en-US" altLang="en-US" b="1" dirty="0">
                <a:ea typeface="ＭＳ Ｐゴシック" pitchFamily="96" charset="-128"/>
              </a:rPr>
              <a:t>.</a:t>
            </a:r>
            <a:endParaRPr lang="en-US" altLang="en-US" dirty="0">
              <a:ea typeface="ＭＳ Ｐゴシック" pitchFamily="96" charset="-128"/>
            </a:endParaRPr>
          </a:p>
          <a:p>
            <a:endParaRPr lang="en-US" altLang="en-US" dirty="0">
              <a:ea typeface="ＭＳ Ｐゴシック" pitchFamily="96" charset="-128"/>
            </a:endParaRPr>
          </a:p>
          <a:p>
            <a:r>
              <a:rPr lang="en-US" altLang="en-US" dirty="0">
                <a:latin typeface="Calibri" pitchFamily="34" charset="0"/>
                <a:ea typeface="Calibri" pitchFamily="34" charset="0"/>
                <a:cs typeface="Times New Roman" pitchFamily="18" charset="0"/>
              </a:rPr>
              <a:t>Students can click “start over” one time to re-record their answer.</a:t>
            </a:r>
          </a:p>
          <a:p>
            <a:endParaRPr lang="en-US" altLang="en-US" dirty="0">
              <a:ea typeface="ＭＳ Ｐゴシック" pitchFamily="96" charset="-128"/>
            </a:endParaRPr>
          </a:p>
          <a:p>
            <a:r>
              <a:rPr lang="en-US" altLang="en-US" dirty="0">
                <a:ea typeface="ＭＳ Ｐゴシック" pitchFamily="96" charset="-128"/>
              </a:rPr>
              <a:t>Students can have the question repeated one time.</a:t>
            </a:r>
          </a:p>
          <a:p>
            <a:endParaRPr lang="en-US" altLang="en-US" dirty="0">
              <a:ea typeface="ＭＳ Ｐゴシック" pitchFamily="96"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spcBef>
                <a:spcPct val="30000"/>
              </a:spcBef>
              <a:defRPr sz="1200">
                <a:solidFill>
                  <a:schemeClr val="tx1"/>
                </a:solidFill>
                <a:latin typeface="Times" pitchFamily="18" charset="0"/>
                <a:ea typeface="ＭＳ Ｐゴシック" pitchFamily="96" charset="-128"/>
              </a:defRPr>
            </a:lvl1pPr>
            <a:lvl2pPr marL="742950" indent="-285750" defTabSz="908050" eaLnBrk="0" hangingPunct="0">
              <a:spcBef>
                <a:spcPct val="30000"/>
              </a:spcBef>
              <a:defRPr sz="1200">
                <a:solidFill>
                  <a:schemeClr val="tx1"/>
                </a:solidFill>
                <a:latin typeface="Times" pitchFamily="18" charset="0"/>
                <a:ea typeface="ＭＳ Ｐゴシック" pitchFamily="96" charset="-128"/>
              </a:defRPr>
            </a:lvl2pPr>
            <a:lvl3pPr marL="1143000" indent="-228600" defTabSz="908050" eaLnBrk="0" hangingPunct="0">
              <a:spcBef>
                <a:spcPct val="30000"/>
              </a:spcBef>
              <a:defRPr sz="1200">
                <a:solidFill>
                  <a:schemeClr val="tx1"/>
                </a:solidFill>
                <a:latin typeface="Times" pitchFamily="18" charset="0"/>
                <a:ea typeface="ＭＳ Ｐゴシック" pitchFamily="96" charset="-128"/>
              </a:defRPr>
            </a:lvl3pPr>
            <a:lvl4pPr marL="1600200" indent="-228600" defTabSz="908050" eaLnBrk="0" hangingPunct="0">
              <a:spcBef>
                <a:spcPct val="30000"/>
              </a:spcBef>
              <a:defRPr sz="1200">
                <a:solidFill>
                  <a:schemeClr val="tx1"/>
                </a:solidFill>
                <a:latin typeface="Times" pitchFamily="18" charset="0"/>
                <a:ea typeface="ＭＳ Ｐゴシック" pitchFamily="96" charset="-128"/>
              </a:defRPr>
            </a:lvl4pPr>
            <a:lvl5pPr marL="2057400" indent="-228600" defTabSz="908050" eaLnBrk="0" hangingPunct="0">
              <a:spcBef>
                <a:spcPct val="30000"/>
              </a:spcBef>
              <a:defRPr sz="1200">
                <a:solidFill>
                  <a:schemeClr val="tx1"/>
                </a:solidFill>
                <a:latin typeface="Times" pitchFamily="18" charset="0"/>
                <a:ea typeface="ＭＳ Ｐゴシック" pitchFamily="96" charset="-128"/>
              </a:defRPr>
            </a:lvl5pPr>
            <a:lvl6pPr marL="2514600" indent="-228600" defTabSz="908050" eaLnBrk="0" fontAlgn="base" hangingPunct="0">
              <a:spcBef>
                <a:spcPct val="30000"/>
              </a:spcBef>
              <a:spcAft>
                <a:spcPct val="0"/>
              </a:spcAft>
              <a:defRPr sz="1200">
                <a:solidFill>
                  <a:schemeClr val="tx1"/>
                </a:solidFill>
                <a:latin typeface="Times" pitchFamily="18" charset="0"/>
                <a:ea typeface="ＭＳ Ｐゴシック" pitchFamily="96" charset="-128"/>
              </a:defRPr>
            </a:lvl6pPr>
            <a:lvl7pPr marL="2971800" indent="-228600" defTabSz="908050" eaLnBrk="0" fontAlgn="base" hangingPunct="0">
              <a:spcBef>
                <a:spcPct val="30000"/>
              </a:spcBef>
              <a:spcAft>
                <a:spcPct val="0"/>
              </a:spcAft>
              <a:defRPr sz="1200">
                <a:solidFill>
                  <a:schemeClr val="tx1"/>
                </a:solidFill>
                <a:latin typeface="Times" pitchFamily="18" charset="0"/>
                <a:ea typeface="ＭＳ Ｐゴシック" pitchFamily="96" charset="-128"/>
              </a:defRPr>
            </a:lvl7pPr>
            <a:lvl8pPr marL="3429000" indent="-228600" defTabSz="908050" eaLnBrk="0" fontAlgn="base" hangingPunct="0">
              <a:spcBef>
                <a:spcPct val="30000"/>
              </a:spcBef>
              <a:spcAft>
                <a:spcPct val="0"/>
              </a:spcAft>
              <a:defRPr sz="1200">
                <a:solidFill>
                  <a:schemeClr val="tx1"/>
                </a:solidFill>
                <a:latin typeface="Times" pitchFamily="18" charset="0"/>
                <a:ea typeface="ＭＳ Ｐゴシック" pitchFamily="96" charset="-128"/>
              </a:defRPr>
            </a:lvl8pPr>
            <a:lvl9pPr marL="3886200" indent="-228600" defTabSz="908050" eaLnBrk="0" fontAlgn="base" hangingPunct="0">
              <a:spcBef>
                <a:spcPct val="30000"/>
              </a:spcBef>
              <a:spcAft>
                <a:spcPct val="0"/>
              </a:spcAft>
              <a:defRPr sz="1200">
                <a:solidFill>
                  <a:schemeClr val="tx1"/>
                </a:solidFill>
                <a:latin typeface="Times" pitchFamily="18" charset="0"/>
                <a:ea typeface="ＭＳ Ｐゴシック" pitchFamily="96" charset="-128"/>
              </a:defRPr>
            </a:lvl9pPr>
          </a:lstStyle>
          <a:p>
            <a:pPr marL="0" marR="0" lvl="0" indent="0" defTabSz="908050" eaLnBrk="0" fontAlgn="auto" latinLnBrk="0" hangingPunct="0">
              <a:lnSpc>
                <a:spcPct val="100000"/>
              </a:lnSpc>
              <a:spcBef>
                <a:spcPct val="0"/>
              </a:spcBef>
              <a:spcAft>
                <a:spcPts val="0"/>
              </a:spcAft>
              <a:buClrTx/>
              <a:buSzTx/>
              <a:buFontTx/>
              <a:buNone/>
              <a:tabLst/>
              <a:defRPr/>
            </a:pPr>
            <a:fld id="{9BE11736-8749-4F40-BF7E-EDF95335F126}" type="slidenum">
              <a:rPr kumimoji="0" lang="en-US" altLang="en-US" sz="1200" b="0" i="0" u="none" strike="noStrike" kern="0" cap="none" spc="0" normalizeH="0" baseline="0" noProof="0" smtClean="0">
                <a:ln>
                  <a:noFill/>
                </a:ln>
                <a:solidFill>
                  <a:schemeClr val="tx1"/>
                </a:solidFill>
                <a:effectLst/>
                <a:uLnTx/>
                <a:uFillTx/>
                <a:latin typeface="Times" pitchFamily="18" charset="0"/>
                <a:ea typeface="ＭＳ Ｐゴシック" pitchFamily="96" charset="-128"/>
              </a:rPr>
              <a:pPr marL="0" marR="0" lvl="0" indent="0" defTabSz="908050" eaLnBrk="0" fontAlgn="auto" latinLnBrk="0" hangingPunct="0">
                <a:lnSpc>
                  <a:spcPct val="100000"/>
                </a:lnSpc>
                <a:spcBef>
                  <a:spcPct val="0"/>
                </a:spcBef>
                <a:spcAft>
                  <a:spcPts val="0"/>
                </a:spcAft>
                <a:buClrTx/>
                <a:buSzTx/>
                <a:buFontTx/>
                <a:buNone/>
                <a:tabLst/>
                <a:defRPr/>
              </a:pPr>
              <a:t>28</a:t>
            </a:fld>
            <a:endParaRPr kumimoji="0" lang="en-US" altLang="en-US" sz="1200" b="0" i="0" u="none" strike="noStrike" kern="0" cap="none" spc="0" normalizeH="0" baseline="0" noProof="0">
              <a:ln>
                <a:noFill/>
              </a:ln>
              <a:solidFill>
                <a:schemeClr val="tx1"/>
              </a:solidFill>
              <a:effectLst/>
              <a:uLnTx/>
              <a:uFillTx/>
              <a:latin typeface="Times" pitchFamily="18" charset="0"/>
              <a:ea typeface="ＭＳ Ｐゴシック" pitchFamily="96" charset="-128"/>
            </a:endParaRPr>
          </a:p>
        </p:txBody>
      </p:sp>
    </p:spTree>
    <p:extLst>
      <p:ext uri="{BB962C8B-B14F-4D97-AF65-F5344CB8AC3E}">
        <p14:creationId xmlns:p14="http://schemas.microsoft.com/office/powerpoint/2010/main" val="231601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96" charset="-128"/>
              </a:rPr>
              <a:t>Michele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96"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96" charset="-128"/>
              </a:rPr>
              <a:t>The student will click to hear the question.  They will select their answer and then, if they choose, they will click to “check your answer”.  This is an optional feature.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96"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96" charset="-128"/>
              </a:rPr>
              <a:t>Once a student is done with an item, they click “Next” to move to the next item.</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96D30EF-2C4A-4B3E-8321-C7E770D0209C}"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4011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b="1" dirty="0"/>
              <a:t>Michele</a:t>
            </a:r>
          </a:p>
          <a:p>
            <a:pPr eaLnBrk="1" hangingPunct="1">
              <a:spcBef>
                <a:spcPct val="0"/>
              </a:spcBef>
              <a:buFontTx/>
              <a:buNone/>
            </a:pPr>
            <a:endParaRPr lang="en-US" dirty="0"/>
          </a:p>
          <a:p>
            <a:pPr eaLnBrk="1" hangingPunct="1">
              <a:spcBef>
                <a:spcPct val="0"/>
              </a:spcBef>
              <a:buFontTx/>
              <a:buNone/>
            </a:pPr>
            <a:r>
              <a:rPr lang="en-US" dirty="0"/>
              <a:t>Within the Reading subtest, </a:t>
            </a:r>
            <a:r>
              <a:rPr lang="en-US" altLang="en-US" sz="1200" kern="1200" dirty="0">
                <a:solidFill>
                  <a:srgbClr val="FF0000"/>
                </a:solidFill>
                <a:latin typeface="Times" pitchFamily="18" charset="0"/>
                <a:ea typeface="Calibri" pitchFamily="34" charset="0"/>
                <a:cs typeface="Times New Roman" pitchFamily="18" charset="0"/>
              </a:rPr>
              <a:t>in most cases, the Directions will auto play.  To replay, click the replay button as soon as it becomes available.  This will be after the audio has fully played the first time.</a:t>
            </a:r>
          </a:p>
          <a:p>
            <a:pPr eaLnBrk="1" hangingPunct="1">
              <a:spcBef>
                <a:spcPct val="0"/>
              </a:spcBef>
              <a:buFontTx/>
              <a:buNone/>
            </a:pPr>
            <a:endParaRPr lang="en-US" altLang="en-US" sz="1200" kern="1200" dirty="0">
              <a:solidFill>
                <a:srgbClr val="FF0000"/>
              </a:solidFill>
              <a:latin typeface="Times"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kern="1200" dirty="0">
                <a:solidFill>
                  <a:srgbClr val="FF0000"/>
                </a:solidFill>
                <a:latin typeface="Times" pitchFamily="18" charset="0"/>
                <a:ea typeface="Calibri" pitchFamily="34" charset="0"/>
                <a:cs typeface="Times New Roman" pitchFamily="18" charset="0"/>
              </a:rPr>
              <a:t>Students should click PAUSE if they need a break.  Pausing allows the student to resume where they left off.</a:t>
            </a:r>
          </a:p>
          <a:p>
            <a:pPr eaLnBrk="1" hangingPunct="1">
              <a:spcBef>
                <a:spcPct val="0"/>
              </a:spcBef>
              <a:buFontTx/>
              <a:buNone/>
            </a:pPr>
            <a:endParaRPr lang="en-US" altLang="en-US" sz="1200" kern="1200" dirty="0">
              <a:solidFill>
                <a:srgbClr val="FF0000"/>
              </a:solidFill>
              <a:latin typeface="Times" pitchFamily="18" charset="0"/>
              <a:ea typeface="Calibri" pitchFamily="34"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96D30EF-2C4A-4B3E-8321-C7E770D0209C}"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8936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Michele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Within the writing subtest, </a:t>
            </a:r>
            <a:r>
              <a:rPr lang="en-US" sz="1200" kern="1200" dirty="0">
                <a:solidFill>
                  <a:srgbClr val="FF0000"/>
                </a:solidFill>
                <a:latin typeface="Times" pitchFamily="18" charset="0"/>
                <a:ea typeface="ＭＳ Ｐゴシック" pitchFamily="34" charset="-128"/>
                <a:cs typeface="ＭＳ Ｐゴシック" charset="0"/>
              </a:rPr>
              <a:t>Student will use the keyboard and type their answer(s) into the box.</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96D30EF-2C4A-4B3E-8321-C7E770D0209C}"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2906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011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a:t>
            </a:r>
            <a:r>
              <a:rPr lang="en-US" baseline="0" dirty="0"/>
              <a:t> LAS Links Suite of assessments is produced and distributed by Data Recognition Corporation (DRC).  You may be familiar with (LAS) or LAS Links as it was originally developed and created by CTB/McGraw-Hill.  CTB merged with Data Recognition Corporation in 2015 and combined, have over 90 years of assessment experience.  DRC publishes many of assessment products currently offered in the market today…including the </a:t>
            </a:r>
            <a:r>
              <a:rPr lang="en-US" baseline="0" dirty="0" err="1"/>
              <a:t>TerraNova</a:t>
            </a:r>
            <a:r>
              <a:rPr lang="en-US" baseline="0" dirty="0"/>
              <a:t> achievement test, the </a:t>
            </a:r>
            <a:r>
              <a:rPr lang="en-US" baseline="0" dirty="0" err="1"/>
              <a:t>InView</a:t>
            </a:r>
            <a:r>
              <a:rPr lang="en-US" baseline="0" dirty="0"/>
              <a:t> cognitive abilities assessment, and LAS LINKS, in our language proficiency market.  In addition to creating the premier, leading assessment products we just mentioned, as of 2019, DRC also is the vendor for 20 high stakes summative statewide contracts, 11 of which are delivered completely online on our own industry leading online assessment platform called Insight, which currently delivers more than 46 million secure online assessments annually.    LAS Links currently serves millions of students across the country. As your new assessment partner, we hope this builds confidence and trust that you are working with an experienced company that is an industry leader in content development, assessment expertise, Research and Psychometrics.  As a result, we pride ourselves in producing tests like LAS Links that are built on the premise of high quality content, reliable and valid data as well as professional support.   </a:t>
            </a:r>
            <a:endParaRPr lang="en-US" dirty="0"/>
          </a:p>
          <a:p>
            <a:endParaRPr lang="en-US" dirty="0"/>
          </a:p>
        </p:txBody>
      </p:sp>
    </p:spTree>
    <p:extLst>
      <p:ext uri="{BB962C8B-B14F-4D97-AF65-F5344CB8AC3E}">
        <p14:creationId xmlns:p14="http://schemas.microsoft.com/office/powerpoint/2010/main" val="14618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 is a language proficiency assessment in both English and Spanish .Bilingual,  Dual Language, Seal of Biliteracy </a:t>
            </a:r>
          </a:p>
        </p:txBody>
      </p:sp>
    </p:spTree>
    <p:extLst>
      <p:ext uri="{BB962C8B-B14F-4D97-AF65-F5344CB8AC3E}">
        <p14:creationId xmlns:p14="http://schemas.microsoft.com/office/powerpoint/2010/main" val="79853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726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000000"/>
                </a:solidFill>
                <a:latin typeface="Calibri" panose="020F0502020204030204" pitchFamily="34" charset="0"/>
                <a:ea typeface="+mn-ea"/>
                <a:cs typeface="Calibri" panose="020F0502020204030204" pitchFamily="34" charset="0"/>
              </a:rPr>
              <a:t>Combined test time approximately less than 2 hours</a:t>
            </a:r>
          </a:p>
          <a:p>
            <a:endParaRPr lang="en-US" dirty="0"/>
          </a:p>
        </p:txBody>
      </p:sp>
    </p:spTree>
    <p:extLst>
      <p:ext uri="{BB962C8B-B14F-4D97-AF65-F5344CB8AC3E}">
        <p14:creationId xmlns:p14="http://schemas.microsoft.com/office/powerpoint/2010/main" val="276994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NYS distributed the Reopening Guidance Publication.</a:t>
            </a:r>
          </a:p>
        </p:txBody>
      </p:sp>
    </p:spTree>
    <p:extLst>
      <p:ext uri="{BB962C8B-B14F-4D97-AF65-F5344CB8AC3E}">
        <p14:creationId xmlns:p14="http://schemas.microsoft.com/office/powerpoint/2010/main" val="273267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14325"/>
            <a:ext cx="5678488" cy="4257675"/>
          </a:xfrm>
        </p:spPr>
      </p:sp>
      <p:sp>
        <p:nvSpPr>
          <p:cNvPr id="3" name="Notes Placeholder 2"/>
          <p:cNvSpPr>
            <a:spLocks noGrp="1"/>
          </p:cNvSpPr>
          <p:nvPr>
            <p:ph type="body" idx="1"/>
          </p:nvPr>
        </p:nvSpPr>
        <p:spPr/>
        <p:txBody>
          <a:bodyPr/>
          <a:lstStyle/>
          <a:p>
            <a:pPr defTabSz="924641">
              <a:defRPr/>
            </a:pPr>
            <a:r>
              <a:rPr lang="en-US" dirty="0"/>
              <a:t>In today’s session, </a:t>
            </a:r>
            <a:r>
              <a:rPr lang="en-US" baseline="0" dirty="0"/>
              <a:t>we will address the following topics: (read topics or say:)</a:t>
            </a:r>
          </a:p>
          <a:p>
            <a:pPr defTabSz="924641">
              <a:defRPr/>
            </a:pPr>
            <a:endParaRPr lang="en-US" baseline="0" dirty="0"/>
          </a:p>
          <a:p>
            <a:pPr marL="173370" indent="-173370" defTabSz="924641">
              <a:buFont typeface="Arial" panose="020B0604020202020204" pitchFamily="34" charset="0"/>
              <a:buChar char="•"/>
              <a:defRPr/>
            </a:pPr>
            <a:r>
              <a:rPr lang="en-US" baseline="0" dirty="0"/>
              <a:t>An overview of the DRC INSIGHT Testing System</a:t>
            </a:r>
          </a:p>
          <a:p>
            <a:pPr marL="173370" indent="-173370" defTabSz="924641">
              <a:buFont typeface="Arial" panose="020B0604020202020204" pitchFamily="34" charset="0"/>
              <a:buChar char="•"/>
              <a:defRPr/>
            </a:pPr>
            <a:r>
              <a:rPr lang="en-US" baseline="0" dirty="0"/>
              <a:t>We will go through the DRC INSIGHT Installation process as well as review some of the features for monitoring and managing the environment</a:t>
            </a:r>
          </a:p>
          <a:p>
            <a:pPr marL="173370" indent="-173370" defTabSz="924641">
              <a:buFont typeface="Arial" panose="020B0604020202020204" pitchFamily="34" charset="0"/>
              <a:buChar char="•"/>
              <a:defRPr/>
            </a:pPr>
            <a:r>
              <a:rPr lang="en-US" baseline="0" dirty="0"/>
              <a:t>And then we will review the additional technical resources</a:t>
            </a:r>
          </a:p>
        </p:txBody>
      </p:sp>
    </p:spTree>
    <p:extLst>
      <p:ext uri="{BB962C8B-B14F-4D97-AF65-F5344CB8AC3E}">
        <p14:creationId xmlns:p14="http://schemas.microsoft.com/office/powerpoint/2010/main" val="268641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14325"/>
            <a:ext cx="5678488" cy="4257675"/>
          </a:xfrm>
        </p:spPr>
      </p:sp>
      <p:sp>
        <p:nvSpPr>
          <p:cNvPr id="3" name="Notes Placeholder 2"/>
          <p:cNvSpPr>
            <a:spLocks noGrp="1"/>
          </p:cNvSpPr>
          <p:nvPr>
            <p:ph type="body" idx="1"/>
          </p:nvPr>
        </p:nvSpPr>
        <p:spPr/>
        <p:txBody>
          <a:bodyPr/>
          <a:lstStyle/>
          <a:p>
            <a:pPr defTabSz="924641">
              <a:defRPr/>
            </a:pPr>
            <a:r>
              <a:rPr lang="en-US" dirty="0"/>
              <a:t>In today’s session, </a:t>
            </a:r>
            <a:r>
              <a:rPr lang="en-US" baseline="0" dirty="0"/>
              <a:t>we will address the following topics: (read topics or say:)</a:t>
            </a:r>
          </a:p>
          <a:p>
            <a:pPr defTabSz="924641">
              <a:defRPr/>
            </a:pPr>
            <a:endParaRPr lang="en-US" baseline="0" dirty="0"/>
          </a:p>
          <a:p>
            <a:pPr marL="173370" indent="-173370" defTabSz="924641">
              <a:buFont typeface="Arial" panose="020B0604020202020204" pitchFamily="34" charset="0"/>
              <a:buChar char="•"/>
              <a:defRPr/>
            </a:pPr>
            <a:r>
              <a:rPr lang="en-US" baseline="0" dirty="0"/>
              <a:t>An overview of the DRC INSIGHT Testing System</a:t>
            </a:r>
          </a:p>
          <a:p>
            <a:pPr marL="173370" indent="-173370" defTabSz="924641">
              <a:buFont typeface="Arial" panose="020B0604020202020204" pitchFamily="34" charset="0"/>
              <a:buChar char="•"/>
              <a:defRPr/>
            </a:pPr>
            <a:r>
              <a:rPr lang="en-US" baseline="0" dirty="0"/>
              <a:t>We will go through the DRC INSIGHT Installation process as well as review some of the features for monitoring and managing the environment</a:t>
            </a:r>
          </a:p>
          <a:p>
            <a:pPr marL="173370" indent="-173370" defTabSz="924641">
              <a:buFont typeface="Arial" panose="020B0604020202020204" pitchFamily="34" charset="0"/>
              <a:buChar char="•"/>
              <a:defRPr/>
            </a:pPr>
            <a:r>
              <a:rPr lang="en-US" baseline="0" dirty="0"/>
              <a:t>And then we will review the additional technical resources</a:t>
            </a:r>
          </a:p>
        </p:txBody>
      </p:sp>
    </p:spTree>
    <p:extLst>
      <p:ext uri="{BB962C8B-B14F-4D97-AF65-F5344CB8AC3E}">
        <p14:creationId xmlns:p14="http://schemas.microsoft.com/office/powerpoint/2010/main" val="3524526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314325"/>
            <a:ext cx="5678488" cy="4257675"/>
          </a:xfrm>
        </p:spPr>
      </p:sp>
      <p:sp>
        <p:nvSpPr>
          <p:cNvPr id="3" name="Notes Placeholder 2"/>
          <p:cNvSpPr>
            <a:spLocks noGrp="1"/>
          </p:cNvSpPr>
          <p:nvPr>
            <p:ph type="body" idx="1"/>
          </p:nvPr>
        </p:nvSpPr>
        <p:spPr/>
        <p:txBody>
          <a:bodyPr/>
          <a:lstStyle/>
          <a:p>
            <a:pPr defTabSz="924641">
              <a:defRPr/>
            </a:pPr>
            <a:r>
              <a:rPr lang="en-US" dirty="0"/>
              <a:t>In today’s session, </a:t>
            </a:r>
            <a:r>
              <a:rPr lang="en-US" baseline="0" dirty="0"/>
              <a:t>we will address the following topics: (read topics or say:)</a:t>
            </a:r>
          </a:p>
          <a:p>
            <a:pPr defTabSz="924641">
              <a:defRPr/>
            </a:pPr>
            <a:endParaRPr lang="en-US" baseline="0" dirty="0"/>
          </a:p>
          <a:p>
            <a:pPr marL="173370" indent="-173370" defTabSz="924641">
              <a:buFont typeface="Arial" panose="020B0604020202020204" pitchFamily="34" charset="0"/>
              <a:buChar char="•"/>
              <a:defRPr/>
            </a:pPr>
            <a:r>
              <a:rPr lang="en-US" baseline="0" dirty="0"/>
              <a:t>An overview of the DRC INSIGHT Testing System</a:t>
            </a:r>
          </a:p>
          <a:p>
            <a:pPr marL="173370" indent="-173370" defTabSz="924641">
              <a:buFont typeface="Arial" panose="020B0604020202020204" pitchFamily="34" charset="0"/>
              <a:buChar char="•"/>
              <a:defRPr/>
            </a:pPr>
            <a:r>
              <a:rPr lang="en-US" baseline="0" dirty="0"/>
              <a:t>We will go through the DRC INSIGHT Installation process as well as review some of the features for monitoring and managing the environment</a:t>
            </a:r>
          </a:p>
          <a:p>
            <a:pPr marL="173370" indent="-173370" defTabSz="924641">
              <a:buFont typeface="Arial" panose="020B0604020202020204" pitchFamily="34" charset="0"/>
              <a:buChar char="•"/>
              <a:defRPr/>
            </a:pPr>
            <a:r>
              <a:rPr lang="en-US" baseline="0" dirty="0"/>
              <a:t>And then we will review the additional technical resources</a:t>
            </a:r>
          </a:p>
        </p:txBody>
      </p:sp>
    </p:spTree>
    <p:extLst>
      <p:ext uri="{BB962C8B-B14F-4D97-AF65-F5344CB8AC3E}">
        <p14:creationId xmlns:p14="http://schemas.microsoft.com/office/powerpoint/2010/main" val="2912646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4" y="0"/>
            <a:ext cx="9144000" cy="6858000"/>
          </a:xfrm>
          <a:prstGeom prst="rect">
            <a:avLst/>
          </a:prstGeom>
        </p:spPr>
      </p:pic>
      <p:sp>
        <p:nvSpPr>
          <p:cNvPr id="2" name="Title 1"/>
          <p:cNvSpPr>
            <a:spLocks noGrp="1"/>
          </p:cNvSpPr>
          <p:nvPr>
            <p:ph type="ctrTitle"/>
          </p:nvPr>
        </p:nvSpPr>
        <p:spPr>
          <a:xfrm>
            <a:off x="350520" y="3035302"/>
            <a:ext cx="8336280" cy="822325"/>
          </a:xfrm>
          <a:prstGeom prst="rect">
            <a:avLst/>
          </a:prstGeom>
        </p:spPr>
        <p:txBody>
          <a:bodyPr/>
          <a:lstStyle>
            <a:lvl1pPr algn="ctr">
              <a:defRPr sz="3600" b="1">
                <a:solidFill>
                  <a:srgbClr val="022F65"/>
                </a:solidFill>
                <a:latin typeface="Garamond"/>
                <a:cs typeface="Garamond"/>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1993901" y="2565402"/>
            <a:ext cx="184731" cy="276999"/>
          </a:xfrm>
          <a:prstGeom prst="rect">
            <a:avLst/>
          </a:prstGeom>
          <a:noFill/>
        </p:spPr>
        <p:txBody>
          <a:bodyPr wrap="none" rtlCol="0">
            <a:spAutoFit/>
          </a:bodyPr>
          <a:lstStyle/>
          <a:p>
            <a:endParaRPr lang="en-US" sz="1200" dirty="0"/>
          </a:p>
        </p:txBody>
      </p:sp>
      <p:sp>
        <p:nvSpPr>
          <p:cNvPr id="4" name="Slide Number Placeholder 6"/>
          <p:cNvSpPr txBox="1">
            <a:spLocks/>
          </p:cNvSpPr>
          <p:nvPr userDrawn="1"/>
        </p:nvSpPr>
        <p:spPr>
          <a:xfrm>
            <a:off x="8486776" y="6511892"/>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sz="1200" dirty="0">
                <a:solidFill>
                  <a:schemeClr val="tx1"/>
                </a:solidFill>
              </a:rPr>
              <a:t>~ </a:t>
            </a:r>
            <a:fld id="{5D163248-76A1-4D5D-A96A-3B489D9394C0}" type="slidenum">
              <a:rPr lang="en-US" sz="1200" smtClean="0">
                <a:solidFill>
                  <a:schemeClr val="tx1"/>
                </a:solidFill>
              </a:rPr>
              <a:t>‹#›</a:t>
            </a:fld>
            <a:r>
              <a:rPr lang="en-US" sz="1200" dirty="0">
                <a:solidFill>
                  <a:schemeClr val="tx1"/>
                </a:solidFill>
              </a:rPr>
              <a:t> ~</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6" y="6243484"/>
            <a:ext cx="860770" cy="53510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4664" y="688553"/>
            <a:ext cx="516943" cy="161545"/>
          </a:xfrm>
          <a:prstGeom prst="rect">
            <a:avLst/>
          </a:prstGeom>
        </p:spPr>
      </p:pic>
      <p:sp>
        <p:nvSpPr>
          <p:cNvPr id="7"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8" name="Rectangle 7"/>
          <p:cNvSpPr/>
          <p:nvPr userDrawn="1"/>
        </p:nvSpPr>
        <p:spPr bwMode="auto">
          <a:xfrm>
            <a:off x="8575290" y="6595528"/>
            <a:ext cx="457200" cy="1175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059543" y="484634"/>
            <a:ext cx="6429829" cy="600075"/>
          </a:xfrm>
          <a:prstGeom prst="rect">
            <a:avLst/>
          </a:prstGeom>
        </p:spPr>
        <p:txBody>
          <a:bodyPr anchor="ctr" anchorCtr="0"/>
          <a:lstStyle>
            <a:lvl1pPr algn="l" rtl="0" eaLnBrk="0" fontAlgn="base" hangingPunct="0">
              <a:spcBef>
                <a:spcPct val="0"/>
              </a:spcBef>
              <a:spcAft>
                <a:spcPct val="0"/>
              </a:spcAft>
              <a:defRPr lang="en-US" sz="2400" b="1" dirty="0">
                <a:solidFill>
                  <a:srgbClr val="022F65"/>
                </a:solidFill>
                <a:latin typeface="Garamond"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442452" y="1600202"/>
            <a:ext cx="8244348" cy="4928419"/>
          </a:xfrm>
          <a:prstGeom prst="rect">
            <a:avLst/>
          </a:prstGeom>
        </p:spPr>
        <p:txBody>
          <a:bodyPr>
            <a:normAutofit/>
          </a:bodyPr>
          <a:lstStyle>
            <a:lvl1pPr marL="457200" indent="-457200">
              <a:defRPr/>
            </a:lvl1pPr>
            <a:lvl2pPr marL="685800" indent="-285750">
              <a:defRPr lang="en-US" sz="2000" b="0" kern="1200" dirty="0">
                <a:solidFill>
                  <a:schemeClr val="tx2"/>
                </a:solidFill>
                <a:latin typeface="Arial Narrow" pitchFamily="34" charset="0"/>
                <a:ea typeface="+mn-ea"/>
                <a:cs typeface="+mn-cs"/>
              </a:defRPr>
            </a:lvl2pPr>
            <a:lvl3pPr marL="800100" indent="-342900">
              <a:defRPr lang="en-US" sz="2000" dirty="0">
                <a:solidFill>
                  <a:schemeClr val="tx1"/>
                </a:solidFill>
                <a:latin typeface="+mn-lt"/>
              </a:defRPr>
            </a:lvl3pPr>
            <a:lvl4pPr marL="974725" indent="-285750">
              <a:defRPr lang="en-US" sz="2000" dirty="0">
                <a:solidFill>
                  <a:schemeClr val="tx1"/>
                </a:solidFill>
                <a:latin typeface="+mn-lt"/>
              </a:defRPr>
            </a:lvl4pPr>
            <a:lvl5pPr marL="1600200" indent="-342900">
              <a:defRPr/>
            </a:lvl5pPr>
            <a:lvl6pPr marL="1660525" indent="-285750">
              <a:defRPr/>
            </a:lvl6pPr>
          </a:lstStyle>
          <a:p>
            <a:pPr marL="285750" lvl="1" indent="-285750" algn="l" rtl="0" eaLnBrk="0" fontAlgn="base" hangingPunct="0">
              <a:spcBef>
                <a:spcPct val="0"/>
              </a:spcBef>
              <a:spcAft>
                <a:spcPts val="600"/>
              </a:spcAft>
              <a:buClr>
                <a:srgbClr val="4F91CD"/>
              </a:buClr>
              <a:buFont typeface="Wingdings" pitchFamily="2" charset="2"/>
              <a:buChar char="n"/>
              <a:defRPr/>
            </a:pPr>
            <a:r>
              <a:rPr lang="en-US" dirty="0"/>
              <a:t>Click to edit Master text styles</a:t>
            </a:r>
          </a:p>
          <a:p>
            <a:pPr marL="742950" lvl="2" indent="-285750" algn="l" rtl="0" eaLnBrk="0" fontAlgn="base" hangingPunct="0">
              <a:spcBef>
                <a:spcPct val="0"/>
              </a:spcBef>
              <a:spcAft>
                <a:spcPts val="600"/>
              </a:spcAft>
              <a:buClr>
                <a:srgbClr val="4F91CD"/>
              </a:buClr>
              <a:buFont typeface="Wingdings" pitchFamily="2" charset="2"/>
              <a:buChar char="n"/>
              <a:defRPr/>
            </a:pPr>
            <a:r>
              <a:rPr lang="en-US" dirty="0"/>
              <a:t>Second level</a:t>
            </a:r>
          </a:p>
          <a:p>
            <a:pPr marL="1543050" lvl="3" indent="-285750" algn="l" rtl="0" eaLnBrk="0" fontAlgn="base" hangingPunct="0">
              <a:spcBef>
                <a:spcPct val="0"/>
              </a:spcBef>
              <a:spcAft>
                <a:spcPts val="600"/>
              </a:spcAft>
              <a:buClr>
                <a:srgbClr val="4F91CD"/>
              </a:buClr>
              <a:buFont typeface="Wingdings" pitchFamily="2" charset="2"/>
              <a:buChar char="n"/>
              <a:defRPr/>
            </a:pPr>
            <a:r>
              <a:rPr lang="en-US" dirty="0"/>
              <a:t>Third level</a:t>
            </a:r>
          </a:p>
          <a:p>
            <a:pPr marL="2457450" lvl="5" indent="-285750" algn="l" rtl="0" eaLnBrk="0" fontAlgn="base" hangingPunct="0">
              <a:spcBef>
                <a:spcPct val="0"/>
              </a:spcBef>
              <a:spcAft>
                <a:spcPts val="600"/>
              </a:spcAft>
              <a:buClr>
                <a:srgbClr val="4F91CD"/>
              </a:buClr>
              <a:buFont typeface="Wingdings" pitchFamily="2" charset="2"/>
              <a:buChar char="n"/>
              <a:defRPr/>
            </a:pPr>
            <a:r>
              <a:rPr lang="en-US" dirty="0"/>
              <a:t>Fourth level</a:t>
            </a:r>
          </a:p>
          <a:p>
            <a:pPr marL="2914650" lvl="6" indent="-285750" algn="l" rtl="0" eaLnBrk="0" fontAlgn="base" hangingPunct="0">
              <a:spcBef>
                <a:spcPct val="0"/>
              </a:spcBef>
              <a:spcAft>
                <a:spcPts val="600"/>
              </a:spcAft>
              <a:buClr>
                <a:srgbClr val="4F91CD"/>
              </a:buClr>
              <a:buFont typeface="Wingdings" pitchFamily="2" charset="2"/>
              <a:buChar char="n"/>
              <a:defRPr/>
            </a:pPr>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26" y="6243484"/>
            <a:ext cx="860770" cy="53510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4664" y="688553"/>
            <a:ext cx="516943" cy="161545"/>
          </a:xfrm>
          <a:prstGeom prst="rect">
            <a:avLst/>
          </a:prstGeom>
        </p:spPr>
      </p:pic>
      <p:sp>
        <p:nvSpPr>
          <p:cNvPr id="8" name="Rectangle 7"/>
          <p:cNvSpPr/>
          <p:nvPr userDrawn="1"/>
        </p:nvSpPr>
        <p:spPr bwMode="auto">
          <a:xfrm>
            <a:off x="8575290" y="6595528"/>
            <a:ext cx="457200" cy="1175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87433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33C9CB-6070-4C78-B599-469A1E6A9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00" y="0"/>
            <a:ext cx="9168384" cy="6876288"/>
          </a:xfrm>
          <a:prstGeom prst="rect">
            <a:avLst/>
          </a:prstGeom>
        </p:spPr>
      </p:pic>
      <p:sp>
        <p:nvSpPr>
          <p:cNvPr id="12" name="Title 1">
            <a:extLst>
              <a:ext uri="{FF2B5EF4-FFF2-40B4-BE49-F238E27FC236}">
                <a16:creationId xmlns:a16="http://schemas.microsoft.com/office/drawing/2014/main" id="{4CDC3F29-8F2E-47FC-9B28-49C39C92DC87}"/>
              </a:ext>
            </a:extLst>
          </p:cNvPr>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p>
        </p:txBody>
      </p:sp>
      <p:pic>
        <p:nvPicPr>
          <p:cNvPr id="13" name="Picture 12">
            <a:extLst>
              <a:ext uri="{FF2B5EF4-FFF2-40B4-BE49-F238E27FC236}">
                <a16:creationId xmlns:a16="http://schemas.microsoft.com/office/drawing/2014/main" id="{9CFA98C7-51E5-4A60-A5B3-8F0761656D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579" y="5724357"/>
            <a:ext cx="967246" cy="969666"/>
          </a:xfrm>
          <a:prstGeom prst="rect">
            <a:avLst/>
          </a:prstGeom>
        </p:spPr>
      </p:pic>
      <p:graphicFrame>
        <p:nvGraphicFramePr>
          <p:cNvPr id="14" name="Object 13">
            <a:extLst>
              <a:ext uri="{FF2B5EF4-FFF2-40B4-BE49-F238E27FC236}">
                <a16:creationId xmlns:a16="http://schemas.microsoft.com/office/drawing/2014/main" id="{2B5BEEF6-008E-448D-914D-C053F1862D15}"/>
              </a:ext>
            </a:extLst>
          </p:cNvPr>
          <p:cNvGraphicFramePr>
            <a:graphicFrameLocks noChangeAspect="1"/>
          </p:cNvGraphicFramePr>
          <p:nvPr userDrawn="1"/>
        </p:nvGraphicFramePr>
        <p:xfrm>
          <a:off x="7206552" y="6148418"/>
          <a:ext cx="1696287" cy="639181"/>
        </p:xfrm>
        <a:graphic>
          <a:graphicData uri="http://schemas.openxmlformats.org/presentationml/2006/ole">
            <mc:AlternateContent xmlns:mc="http://schemas.openxmlformats.org/markup-compatibility/2006">
              <mc:Choice xmlns:v="urn:schemas-microsoft-com:vml" Requires="v">
                <p:oleObj spid="_x0000_s3100" name="Image" r:id="rId5" imgW="2628360" imgH="990360" progId="PhotoshopElements.Image.4">
                  <p:embed/>
                </p:oleObj>
              </mc:Choice>
              <mc:Fallback>
                <p:oleObj name="Image" r:id="rId5" imgW="2628360" imgH="990360" progId="PhotoshopElements.Image.4">
                  <p:embed/>
                  <p:pic>
                    <p:nvPicPr>
                      <p:cNvPr id="14" name="Object 13">
                        <a:extLst>
                          <a:ext uri="{FF2B5EF4-FFF2-40B4-BE49-F238E27FC236}">
                            <a16:creationId xmlns:a16="http://schemas.microsoft.com/office/drawing/2014/main" id="{2B5BEEF6-008E-448D-914D-C053F1862D15}"/>
                          </a:ext>
                        </a:extLst>
                      </p:cNvPr>
                      <p:cNvPicPr/>
                      <p:nvPr/>
                    </p:nvPicPr>
                    <p:blipFill>
                      <a:blip r:embed="rId6"/>
                      <a:stretch>
                        <a:fillRect/>
                      </a:stretch>
                    </p:blipFill>
                    <p:spPr>
                      <a:xfrm>
                        <a:off x="7206552" y="6148418"/>
                        <a:ext cx="1696287" cy="639181"/>
                      </a:xfrm>
                      <a:prstGeom prst="rect">
                        <a:avLst/>
                      </a:prstGeom>
                    </p:spPr>
                  </p:pic>
                </p:oleObj>
              </mc:Fallback>
            </mc:AlternateContent>
          </a:graphicData>
        </a:graphic>
      </p:graphicFrame>
    </p:spTree>
    <p:extLst>
      <p:ext uri="{BB962C8B-B14F-4D97-AF65-F5344CB8AC3E}">
        <p14:creationId xmlns:p14="http://schemas.microsoft.com/office/powerpoint/2010/main" val="273027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rgbClr val="C8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a:off x="0" y="6223000"/>
            <a:ext cx="8115300" cy="63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16376482"/>
      </p:ext>
    </p:extLst>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ext Placeholder 8"/>
          <p:cNvSpPr>
            <a:spLocks noGrp="1"/>
          </p:cNvSpPr>
          <p:nvPr>
            <p:ph type="body" sz="quarter" idx="11" hasCustomPrompt="1"/>
          </p:nvPr>
        </p:nvSpPr>
        <p:spPr>
          <a:xfrm>
            <a:off x="990599" y="1676400"/>
            <a:ext cx="7086601" cy="3124200"/>
          </a:xfrm>
          <a:prstGeom prst="rect">
            <a:avLst/>
          </a:prstGeom>
        </p:spPr>
        <p:txBody>
          <a:bodyPr/>
          <a:lstStyle>
            <a:lvl1pPr marL="0" indent="0" algn="l">
              <a:buNone/>
              <a:defRPr sz="2000" b="1" baseline="0">
                <a:solidFill>
                  <a:srgbClr val="022F65"/>
                </a:solidFill>
                <a:latin typeface="Garamond" panose="02020404030301010803" pitchFamily="18" charset="0"/>
              </a:defRPr>
            </a:lvl1pPr>
            <a:lvl2pPr marL="274320" marR="0"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latin typeface="Arial Narrow" panose="020B0606020202030204" pitchFamily="34" charset="0"/>
              </a:defRPr>
            </a:lvl2pPr>
          </a:lstStyle>
          <a:p>
            <a:pPr lvl="0"/>
            <a:r>
              <a:rPr lang="en-US" dirty="0"/>
              <a:t>Bullet Header</a:t>
            </a:r>
          </a:p>
          <a:p>
            <a:pPr lvl="0"/>
            <a:endParaRPr lang="en-US" dirty="0"/>
          </a:p>
          <a:p>
            <a:pPr marL="274320" lvl="1" indent="-274320" fontAlgn="base">
              <a:spcBef>
                <a:spcPct val="0"/>
              </a:spcBef>
              <a:spcAft>
                <a:spcPts val="1200"/>
              </a:spcAft>
              <a:buClr>
                <a:srgbClr val="4F91CD"/>
              </a:buClr>
              <a:buSzPct val="90000"/>
              <a:buFont typeface="Wingdings" pitchFamily="2" charset="2"/>
              <a:buChar char="n"/>
            </a:pPr>
            <a:r>
              <a:rPr lang="en-US" sz="1600" baseline="0" dirty="0">
                <a:solidFill>
                  <a:srgbClr val="000000"/>
                </a:solidFill>
                <a:latin typeface="+mn-lt"/>
              </a:rPr>
              <a:t>Bullet One</a:t>
            </a:r>
          </a:p>
          <a:p>
            <a:pPr marL="274320" lvl="1" indent="-274320" fontAlgn="base">
              <a:spcBef>
                <a:spcPct val="0"/>
              </a:spcBef>
              <a:spcAft>
                <a:spcPts val="1200"/>
              </a:spcAft>
              <a:buClr>
                <a:srgbClr val="4F91CD"/>
              </a:buClr>
              <a:buSzPct val="90000"/>
              <a:buFont typeface="Wingdings" pitchFamily="2" charset="2"/>
              <a:buChar char="n"/>
            </a:pPr>
            <a:r>
              <a:rPr lang="en-US" sz="1600" baseline="0" dirty="0">
                <a:solidFill>
                  <a:srgbClr val="000000"/>
                </a:solidFill>
                <a:latin typeface="+mn-lt"/>
              </a:rPr>
              <a:t>Bullet Two</a:t>
            </a:r>
          </a:p>
          <a:p>
            <a:pPr marL="274320" lvl="1" indent="-274320" fontAlgn="base">
              <a:spcBef>
                <a:spcPct val="0"/>
              </a:spcBef>
              <a:spcAft>
                <a:spcPts val="1200"/>
              </a:spcAft>
              <a:buClr>
                <a:srgbClr val="4F91CD"/>
              </a:buClr>
              <a:buSzPct val="90000"/>
              <a:buFont typeface="Wingdings" pitchFamily="2" charset="2"/>
              <a:buChar char="n"/>
            </a:pPr>
            <a:r>
              <a:rPr lang="en-US" sz="1600" baseline="0" dirty="0">
                <a:solidFill>
                  <a:srgbClr val="000000"/>
                </a:solidFill>
                <a:latin typeface="+mn-lt"/>
              </a:rPr>
              <a:t>Bullet Three</a:t>
            </a:r>
          </a:p>
          <a:p>
            <a:pPr marL="274320" lvl="1" indent="-274320" fontAlgn="base">
              <a:spcBef>
                <a:spcPct val="0"/>
              </a:spcBef>
              <a:spcAft>
                <a:spcPts val="1200"/>
              </a:spcAft>
              <a:buClr>
                <a:srgbClr val="4F91CD"/>
              </a:buClr>
              <a:buSzPct val="90000"/>
              <a:buFont typeface="Wingdings" pitchFamily="2" charset="2"/>
              <a:buChar char="n"/>
            </a:pPr>
            <a:r>
              <a:rPr lang="en-US" sz="1600" baseline="0" dirty="0">
                <a:solidFill>
                  <a:srgbClr val="000000"/>
                </a:solidFill>
                <a:latin typeface="+mn-lt"/>
              </a:rPr>
              <a:t>Bullet Four</a:t>
            </a:r>
          </a:p>
          <a:p>
            <a:pPr marL="274320" marR="0" lvl="1"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pPr>
            <a:r>
              <a:rPr lang="en-US" sz="1600" baseline="0" dirty="0">
                <a:solidFill>
                  <a:srgbClr val="000000"/>
                </a:solidFill>
                <a:latin typeface="+mn-lt"/>
              </a:rPr>
              <a:t>Bullet One</a:t>
            </a:r>
          </a:p>
          <a:p>
            <a:pPr lvl="0"/>
            <a:endParaRPr lang="en-US" dirty="0"/>
          </a:p>
        </p:txBody>
      </p:sp>
      <p:sp>
        <p:nvSpPr>
          <p:cNvPr id="5" name="Title 1"/>
          <p:cNvSpPr>
            <a:spLocks noGrp="1"/>
          </p:cNvSpPr>
          <p:nvPr>
            <p:ph type="ctrTitle"/>
          </p:nvPr>
        </p:nvSpPr>
        <p:spPr>
          <a:xfrm>
            <a:off x="990600" y="533400"/>
            <a:ext cx="5080000" cy="457200"/>
          </a:xfrm>
          <a:prstGeom prst="rect">
            <a:avLst/>
          </a:prstGeom>
        </p:spPr>
        <p:txBody>
          <a:bodyPr/>
          <a:lstStyle>
            <a:lvl1pPr algn="l">
              <a:defRPr sz="2400" b="1">
                <a:solidFill>
                  <a:srgbClr val="022F65"/>
                </a:solidFill>
                <a:latin typeface="Garamond"/>
                <a:cs typeface="Garamond"/>
              </a:defRPr>
            </a:lvl1pPr>
          </a:lstStyle>
          <a:p>
            <a:endParaRPr lang="en-US" dirty="0"/>
          </a:p>
        </p:txBody>
      </p:sp>
    </p:spTree>
    <p:extLst>
      <p:ext uri="{BB962C8B-B14F-4D97-AF65-F5344CB8AC3E}">
        <p14:creationId xmlns:p14="http://schemas.microsoft.com/office/powerpoint/2010/main" val="71937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44" y="0"/>
            <a:ext cx="9144000" cy="6858000"/>
          </a:xfrm>
          <a:prstGeom prst="rect">
            <a:avLst/>
          </a:prstGeom>
        </p:spPr>
      </p:pic>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3200" dirty="0"/>
          </a:p>
        </p:txBody>
      </p:sp>
      <p:sp>
        <p:nvSpPr>
          <p:cNvPr id="5" name="Slide Number Placeholder 6"/>
          <p:cNvSpPr txBox="1">
            <a:spLocks/>
          </p:cNvSpPr>
          <p:nvPr userDrawn="1"/>
        </p:nvSpPr>
        <p:spPr>
          <a:xfrm>
            <a:off x="8486776" y="6511892"/>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r>
              <a:rPr lang="en-US" sz="1200" dirty="0">
                <a:solidFill>
                  <a:schemeClr val="tx1"/>
                </a:solidFill>
              </a:rPr>
              <a:t>~ </a:t>
            </a:r>
            <a:fld id="{5D163248-76A1-4D5D-A96A-3B489D9394C0}" type="slidenum">
              <a:rPr lang="en-US" sz="1200" smtClean="0">
                <a:solidFill>
                  <a:schemeClr val="tx1"/>
                </a:solidFill>
              </a:rPr>
              <a:t>‹#›</a:t>
            </a:fld>
            <a:r>
              <a:rPr lang="en-US" sz="1200" dirty="0">
                <a:solidFill>
                  <a:schemeClr val="tx1"/>
                </a:solidFill>
              </a:rPr>
              <a:t> ~</a:t>
            </a:r>
          </a:p>
        </p:txBody>
      </p:sp>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826" y="6243484"/>
            <a:ext cx="860770" cy="535108"/>
          </a:xfrm>
          <a:prstGeom prst="rect">
            <a:avLst/>
          </a:prstGeom>
        </p:spPr>
      </p:pic>
      <p:sp>
        <p:nvSpPr>
          <p:cNvPr id="8" name="Rectangle 7"/>
          <p:cNvSpPr/>
          <p:nvPr userDrawn="1"/>
        </p:nvSpPr>
        <p:spPr bwMode="auto">
          <a:xfrm>
            <a:off x="5076373" y="371214"/>
            <a:ext cx="1378854" cy="868680"/>
          </a:xfrm>
          <a:prstGeom prst="rect">
            <a:avLst/>
          </a:prstGeom>
          <a:gradFill flip="none" rotWithShape="1">
            <a:gsLst>
              <a:gs pos="100000">
                <a:schemeClr val="bg1">
                  <a:alpha val="0"/>
                  <a:lumMod val="100000"/>
                </a:schemeClr>
              </a:gs>
              <a:gs pos="0">
                <a:schemeClr val="bg1"/>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9" name="Rectangle 8"/>
          <p:cNvSpPr/>
          <p:nvPr userDrawn="1"/>
        </p:nvSpPr>
        <p:spPr bwMode="auto">
          <a:xfrm>
            <a:off x="424546" y="371214"/>
            <a:ext cx="5399313" cy="8686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b="1" kern="1200">
                <a:solidFill>
                  <a:schemeClr val="tx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 id="2147483869" r:id="rId2"/>
    <p:sldLayoutId id="2147483870" r:id="rId3"/>
    <p:sldLayoutId id="2147483871" r:id="rId4"/>
    <p:sldLayoutId id="2147483872" r:id="rId5"/>
    <p:sldLayoutId id="2147483873" r:id="rId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Documents/LAS%20Links%20Alignment%20to%20the%20New%20York%20Progression%20Standards%20for%20ELLs%20Bulletin.pdf" TargetMode="External"/><Relationship Id="rId7" Type="http://schemas.openxmlformats.org/officeDocument/2006/relationships/hyperlink" Target="https://laslinks.com/remote-testing-2/" TargetMode="External"/><Relationship Id="rId2" Type="http://schemas.openxmlformats.org/officeDocument/2006/relationships/hyperlink" Target="http://www.laslinks.com/" TargetMode="External"/><Relationship Id="rId1" Type="http://schemas.openxmlformats.org/officeDocument/2006/relationships/slideLayout" Target="../slideLayouts/slideLayout3.xml"/><Relationship Id="rId6" Type="http://schemas.openxmlformats.org/officeDocument/2006/relationships/hyperlink" Target="../../../../../Documents/LAS%20Links%20Online%20FAQs_print%20version.pdf" TargetMode="External"/><Relationship Id="rId5" Type="http://schemas.openxmlformats.org/officeDocument/2006/relationships/hyperlink" Target="../../../../../Documents/LAS%20Links%20Online%20-%20Practice%20Test.pdf" TargetMode="External"/><Relationship Id="rId4" Type="http://schemas.openxmlformats.org/officeDocument/2006/relationships/hyperlink" Target="../../../../../Documents/LAS%20LINKS%20ONLINE%20INSIGHT%20NATIONAL%20DIGITAL%20LIBRARY_WEDNESDAY_JUNE_24_2020....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8.gif"/></Relationships>
</file>

<file path=ppt/slides/_rels/slide28.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laslinks.com/PDFs/LAS_Links_Alignment_to_the_NewYork_Progression_Standards_for_ELLs.pdf" TargetMode="External"/><Relationship Id="rId2" Type="http://schemas.openxmlformats.org/officeDocument/2006/relationships/hyperlink" Target="https://laslinks.com/PDFs/LAS_Links_Interactive_Reports_Samples.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0518"/>
            <a:ext cx="9144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52" y="3874611"/>
            <a:ext cx="516943" cy="161545"/>
          </a:xfrm>
          <a:prstGeom prst="rect">
            <a:avLst/>
          </a:prstGeom>
        </p:spPr>
      </p:pic>
      <p:sp>
        <p:nvSpPr>
          <p:cNvPr id="8" name="Title 1"/>
          <p:cNvSpPr txBox="1">
            <a:spLocks/>
          </p:cNvSpPr>
          <p:nvPr/>
        </p:nvSpPr>
        <p:spPr>
          <a:xfrm>
            <a:off x="495935" y="4468391"/>
            <a:ext cx="8152129" cy="1351604"/>
          </a:xfrm>
          <a:prstGeom prst="rect">
            <a:avLst/>
          </a:prstGeom>
        </p:spPr>
        <p:txBody>
          <a:bodyPr/>
          <a:lstStyle>
            <a:lvl1pPr algn="l" rtl="0" eaLnBrk="0" fontAlgn="base" hangingPunct="0">
              <a:spcBef>
                <a:spcPct val="0"/>
              </a:spcBef>
              <a:spcAft>
                <a:spcPct val="0"/>
              </a:spcAft>
              <a:defRPr sz="36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LAS Links Online: Leading the Way in Authentic Language Assessment</a:t>
            </a:r>
          </a:p>
          <a:p>
            <a:endParaRPr lang="en-US" sz="3200" dirty="0">
              <a:latin typeface="Tw Cen MT" panose="020B0602020104020603" pitchFamily="34" charset="77"/>
            </a:endParaRPr>
          </a:p>
          <a:p>
            <a:endParaRPr lang="en-US" sz="3200" dirty="0">
              <a:latin typeface="Tw Cen MT" panose="020B0602020104020603" pitchFamily="34" charset="77"/>
            </a:endParaRPr>
          </a:p>
          <a:p>
            <a:br>
              <a:rPr lang="en-US" sz="2800" i="1" dirty="0">
                <a:latin typeface="Tw Cen MT" panose="020B0602020104020603" pitchFamily="34" charset="77"/>
              </a:rPr>
            </a:br>
            <a:br>
              <a:rPr lang="en-US" sz="2800" dirty="0">
                <a:latin typeface="Tw Cen MT" panose="020B0602020104020603" pitchFamily="34" charset="77"/>
              </a:rPr>
            </a:br>
            <a:endParaRPr lang="en-US" sz="2800" dirty="0">
              <a:latin typeface="Tw Cen MT" panose="020B0602020104020603" pitchFamily="34" charset="77"/>
            </a:endParaRPr>
          </a:p>
        </p:txBody>
      </p:sp>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52681" y="727754"/>
            <a:ext cx="1698496" cy="170274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8327" y="6090289"/>
            <a:ext cx="1556995" cy="934385"/>
          </a:xfrm>
          <a:prstGeom prst="rect">
            <a:avLst/>
          </a:prstGeom>
        </p:spPr>
      </p:pic>
    </p:spTree>
    <p:extLst>
      <p:ext uri="{BB962C8B-B14F-4D97-AF65-F5344CB8AC3E}">
        <p14:creationId xmlns:p14="http://schemas.microsoft.com/office/powerpoint/2010/main" val="3766929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CC28B6F-6505-984F-A100-F638AF0D6205}"/>
              </a:ext>
            </a:extLst>
          </p:cNvPr>
          <p:cNvSpPr>
            <a:spLocks noGrp="1"/>
          </p:cNvSpPr>
          <p:nvPr>
            <p:ph type="title"/>
          </p:nvPr>
        </p:nvSpPr>
        <p:spPr>
          <a:xfrm>
            <a:off x="1098763" y="579779"/>
            <a:ext cx="7125934" cy="457200"/>
          </a:xfrm>
        </p:spPr>
        <p:txBody>
          <a:bodyPr/>
          <a:lstStyle/>
          <a:p>
            <a:r>
              <a:rPr lang="en-US" dirty="0">
                <a:latin typeface="Tw Cen MT" panose="020B0602020104020603" pitchFamily="34" charset="77"/>
              </a:rPr>
              <a:t>LAS Links Meets Important Criteria for </a:t>
            </a:r>
            <a:br>
              <a:rPr lang="en-US" dirty="0">
                <a:latin typeface="Tw Cen MT" panose="020B0602020104020603" pitchFamily="34" charset="77"/>
              </a:rPr>
            </a:br>
            <a:r>
              <a:rPr lang="en-US" dirty="0">
                <a:latin typeface="Tw Cen MT" panose="020B0602020104020603" pitchFamily="34" charset="77"/>
              </a:rPr>
              <a:t>Progress Monitoring in New York</a:t>
            </a:r>
          </a:p>
        </p:txBody>
      </p:sp>
      <p:pic>
        <p:nvPicPr>
          <p:cNvPr id="4" name="Picture 3"/>
          <p:cNvPicPr>
            <a:picLocks noChangeAspect="1"/>
          </p:cNvPicPr>
          <p:nvPr/>
        </p:nvPicPr>
        <p:blipFill>
          <a:blip r:embed="rId3"/>
          <a:stretch>
            <a:fillRect/>
          </a:stretch>
        </p:blipFill>
        <p:spPr>
          <a:xfrm>
            <a:off x="173452" y="1330986"/>
            <a:ext cx="8629169" cy="5286711"/>
          </a:xfrm>
          <a:prstGeom prst="rect">
            <a:avLst/>
          </a:prstGeom>
        </p:spPr>
      </p:pic>
      <p:sp>
        <p:nvSpPr>
          <p:cNvPr id="9" name="Rectangle 8"/>
          <p:cNvSpPr/>
          <p:nvPr/>
        </p:nvSpPr>
        <p:spPr bwMode="auto">
          <a:xfrm>
            <a:off x="172838" y="1765418"/>
            <a:ext cx="8629784" cy="523038"/>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0" name="Rectangle 9"/>
          <p:cNvSpPr/>
          <p:nvPr/>
        </p:nvSpPr>
        <p:spPr bwMode="auto">
          <a:xfrm>
            <a:off x="172838" y="2288458"/>
            <a:ext cx="8629783" cy="1494654"/>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1" name="Rectangle 10"/>
          <p:cNvSpPr/>
          <p:nvPr/>
        </p:nvSpPr>
        <p:spPr bwMode="auto">
          <a:xfrm>
            <a:off x="172838" y="3783114"/>
            <a:ext cx="8629784" cy="698661"/>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2" name="Rectangle 11"/>
          <p:cNvSpPr/>
          <p:nvPr/>
        </p:nvSpPr>
        <p:spPr bwMode="auto">
          <a:xfrm>
            <a:off x="172838" y="4481777"/>
            <a:ext cx="8629784" cy="2135919"/>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82820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9ADE72-E745-F542-93A7-3B7648E132E3}"/>
              </a:ext>
            </a:extLst>
          </p:cNvPr>
          <p:cNvSpPr>
            <a:spLocks noGrp="1"/>
          </p:cNvSpPr>
          <p:nvPr>
            <p:ph type="title"/>
          </p:nvPr>
        </p:nvSpPr>
        <p:spPr>
          <a:xfrm>
            <a:off x="1098763" y="579779"/>
            <a:ext cx="7125934" cy="457200"/>
          </a:xfrm>
        </p:spPr>
        <p:txBody>
          <a:bodyPr/>
          <a:lstStyle/>
          <a:p>
            <a:r>
              <a:rPr lang="en-US" dirty="0">
                <a:latin typeface="Tw Cen MT" panose="020B0602020104020603" pitchFamily="34" charset="77"/>
              </a:rPr>
              <a:t>LAS Links Meets Important Criteria for </a:t>
            </a:r>
            <a:br>
              <a:rPr lang="en-US" dirty="0">
                <a:latin typeface="Tw Cen MT" panose="020B0602020104020603" pitchFamily="34" charset="77"/>
              </a:rPr>
            </a:br>
            <a:r>
              <a:rPr lang="en-US" dirty="0">
                <a:latin typeface="Tw Cen MT" panose="020B0602020104020603" pitchFamily="34" charset="77"/>
              </a:rPr>
              <a:t>Progress Monitoring in New York</a:t>
            </a:r>
          </a:p>
        </p:txBody>
      </p:sp>
      <p:pic>
        <p:nvPicPr>
          <p:cNvPr id="4" name="Picture 3"/>
          <p:cNvPicPr>
            <a:picLocks noChangeAspect="1"/>
          </p:cNvPicPr>
          <p:nvPr/>
        </p:nvPicPr>
        <p:blipFill>
          <a:blip r:embed="rId3"/>
          <a:stretch>
            <a:fillRect/>
          </a:stretch>
        </p:blipFill>
        <p:spPr>
          <a:xfrm>
            <a:off x="207264" y="1439858"/>
            <a:ext cx="8719134" cy="4906077"/>
          </a:xfrm>
          <a:prstGeom prst="rect">
            <a:avLst/>
          </a:prstGeom>
        </p:spPr>
      </p:pic>
      <p:sp>
        <p:nvSpPr>
          <p:cNvPr id="7" name="Rectangle 6"/>
          <p:cNvSpPr/>
          <p:nvPr/>
        </p:nvSpPr>
        <p:spPr bwMode="auto">
          <a:xfrm>
            <a:off x="233798" y="1439858"/>
            <a:ext cx="8692600" cy="1742254"/>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8" name="Rectangle 7"/>
          <p:cNvSpPr/>
          <p:nvPr/>
        </p:nvSpPr>
        <p:spPr bwMode="auto">
          <a:xfrm>
            <a:off x="233798" y="3182112"/>
            <a:ext cx="8692600" cy="457200"/>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9" name="Rectangle 8"/>
          <p:cNvSpPr/>
          <p:nvPr/>
        </p:nvSpPr>
        <p:spPr bwMode="auto">
          <a:xfrm>
            <a:off x="233798" y="3639311"/>
            <a:ext cx="8692600" cy="652271"/>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0" name="Rectangle 9"/>
          <p:cNvSpPr/>
          <p:nvPr/>
        </p:nvSpPr>
        <p:spPr bwMode="auto">
          <a:xfrm>
            <a:off x="207264" y="4291584"/>
            <a:ext cx="8719134" cy="1133856"/>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1" name="Rectangle 10"/>
          <p:cNvSpPr/>
          <p:nvPr/>
        </p:nvSpPr>
        <p:spPr bwMode="auto">
          <a:xfrm>
            <a:off x="207264" y="5425439"/>
            <a:ext cx="8719134" cy="896111"/>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23862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w Cen MT" panose="020B0602020104020603" pitchFamily="34" charset="77"/>
              </a:rPr>
              <a:t>Scoring and Reporting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60" y="2531241"/>
            <a:ext cx="7526867"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66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Tw Cen MT" panose="020B0602020104020603" pitchFamily="34" charset="77"/>
              </a:rPr>
              <a:t>LAS Links</a:t>
            </a:r>
            <a:r>
              <a:rPr lang="en-US" altLang="en-US" sz="3600" dirty="0">
                <a:latin typeface="Tw Cen MT" panose="020B0602020104020603" pitchFamily="34" charset="77"/>
                <a:cs typeface="Arial" charset="0"/>
              </a:rPr>
              <a:t> </a:t>
            </a:r>
            <a:r>
              <a:rPr lang="en-US" altLang="en-US" sz="3600" dirty="0">
                <a:latin typeface="Tw Cen MT" panose="020B0602020104020603" pitchFamily="34" charset="77"/>
              </a:rPr>
              <a:t>Score Types</a:t>
            </a:r>
            <a:endParaRPr lang="en-US" sz="3600" dirty="0">
              <a:latin typeface="Tw Cen MT" panose="020B0602020104020603" pitchFamily="34" charset="77"/>
            </a:endParaRPr>
          </a:p>
        </p:txBody>
      </p:sp>
      <p:sp>
        <p:nvSpPr>
          <p:cNvPr id="3" name="Content Placeholder 2"/>
          <p:cNvSpPr>
            <a:spLocks noGrp="1"/>
          </p:cNvSpPr>
          <p:nvPr>
            <p:ph idx="1"/>
          </p:nvPr>
        </p:nvSpPr>
        <p:spPr>
          <a:xfrm>
            <a:off x="723806" y="1473594"/>
            <a:ext cx="8420194" cy="4928419"/>
          </a:xfrm>
        </p:spPr>
        <p:txBody>
          <a:bodyPr>
            <a:normAutofit/>
          </a:bodyPr>
          <a:lstStyle/>
          <a:p>
            <a:pPr marL="0" indent="0">
              <a:buNone/>
            </a:pPr>
            <a:r>
              <a:rPr lang="en-US" sz="2200" b="1" dirty="0">
                <a:latin typeface="proxima-nova"/>
              </a:rPr>
              <a:t>Raw Scores, Scale Scores, Proficiency Levels</a:t>
            </a:r>
          </a:p>
          <a:p>
            <a:r>
              <a:rPr lang="en-US" sz="2200" dirty="0">
                <a:latin typeface="proxima-nova"/>
              </a:rPr>
              <a:t>Listening, Speaking, Reading, and Writing</a:t>
            </a:r>
          </a:p>
          <a:p>
            <a:pPr marL="0" indent="0">
              <a:buNone/>
            </a:pPr>
            <a:endParaRPr lang="en-US" sz="2200" dirty="0">
              <a:latin typeface="proxima-nova"/>
            </a:endParaRPr>
          </a:p>
          <a:p>
            <a:pPr marL="0" indent="0">
              <a:buNone/>
            </a:pPr>
            <a:r>
              <a:rPr lang="en-US" sz="2200" b="1" dirty="0">
                <a:latin typeface="proxima-nova"/>
              </a:rPr>
              <a:t>Composite Scores </a:t>
            </a:r>
          </a:p>
          <a:p>
            <a:r>
              <a:rPr lang="en-US" sz="2200" dirty="0">
                <a:latin typeface="proxima-nova"/>
              </a:rPr>
              <a:t>Overall, Oral, Literacy </a:t>
            </a:r>
          </a:p>
          <a:p>
            <a:r>
              <a:rPr lang="en-US" sz="2200" dirty="0">
                <a:latin typeface="proxima-nova"/>
              </a:rPr>
              <a:t>Comprehension, Production</a:t>
            </a:r>
          </a:p>
          <a:p>
            <a:pPr marL="0" indent="0">
              <a:buNone/>
            </a:pPr>
            <a:endParaRPr lang="en-US" sz="2200" dirty="0">
              <a:latin typeface="proxima-nova"/>
            </a:endParaRPr>
          </a:p>
          <a:p>
            <a:pPr marL="0" indent="0">
              <a:buNone/>
            </a:pPr>
            <a:r>
              <a:rPr lang="en-US" sz="2200" b="1" dirty="0">
                <a:latin typeface="proxima-nova"/>
              </a:rPr>
              <a:t>Strand Scores for Each Domain</a:t>
            </a:r>
          </a:p>
          <a:p>
            <a:pPr lvl="0">
              <a:buFont typeface="Arial" panose="020B0604020202020204" pitchFamily="34" charset="0"/>
              <a:buChar char="•"/>
            </a:pPr>
            <a:r>
              <a:rPr lang="en-US" sz="2200" dirty="0">
                <a:latin typeface="proxima-nova"/>
              </a:rPr>
              <a:t>Social: Intercultural and Instructional communication</a:t>
            </a:r>
          </a:p>
          <a:p>
            <a:pPr lvl="0">
              <a:buFont typeface="Arial" panose="020B0604020202020204" pitchFamily="34" charset="0"/>
              <a:buChar char="•"/>
            </a:pPr>
            <a:r>
              <a:rPr lang="en-US" sz="2200" dirty="0">
                <a:latin typeface="proxima-nova"/>
              </a:rPr>
              <a:t>Academic: English Language Arts, Social Studies and History</a:t>
            </a:r>
          </a:p>
          <a:p>
            <a:pPr lvl="0">
              <a:buFont typeface="Arial" panose="020B0604020202020204" pitchFamily="34" charset="0"/>
              <a:buChar char="•"/>
            </a:pPr>
            <a:r>
              <a:rPr lang="en-US" sz="2200" dirty="0">
                <a:latin typeface="proxima-nova"/>
              </a:rPr>
              <a:t>Academic: Mathematics, Science and Technical Subjects</a:t>
            </a:r>
          </a:p>
        </p:txBody>
      </p:sp>
    </p:spTree>
    <p:extLst>
      <p:ext uri="{BB962C8B-B14F-4D97-AF65-F5344CB8AC3E}">
        <p14:creationId xmlns:p14="http://schemas.microsoft.com/office/powerpoint/2010/main" val="362031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1" y="508774"/>
            <a:ext cx="7562385" cy="760468"/>
          </a:xfrm>
        </p:spPr>
        <p:txBody>
          <a:bodyPr/>
          <a:lstStyle/>
          <a:p>
            <a:r>
              <a:rPr lang="en-US" sz="2800" dirty="0">
                <a:cs typeface="+mj-cs"/>
              </a:rPr>
              <a:t>LAS Links Interactive Reports</a:t>
            </a:r>
            <a:endParaRPr lang="en-US" sz="2800" dirty="0"/>
          </a:p>
        </p:txBody>
      </p:sp>
      <p:pic>
        <p:nvPicPr>
          <p:cNvPr id="3" name="Picture 2">
            <a:extLst>
              <a:ext uri="{FF2B5EF4-FFF2-40B4-BE49-F238E27FC236}">
                <a16:creationId xmlns:a16="http://schemas.microsoft.com/office/drawing/2014/main" id="{E5F869AF-624C-496E-AA87-EDD110717780}"/>
              </a:ext>
            </a:extLst>
          </p:cNvPr>
          <p:cNvPicPr>
            <a:picLocks noChangeAspect="1"/>
          </p:cNvPicPr>
          <p:nvPr/>
        </p:nvPicPr>
        <p:blipFill>
          <a:blip r:embed="rId3"/>
          <a:stretch>
            <a:fillRect/>
          </a:stretch>
        </p:blipFill>
        <p:spPr>
          <a:xfrm>
            <a:off x="245673" y="508774"/>
            <a:ext cx="579170" cy="579170"/>
          </a:xfrm>
          <a:prstGeom prst="rect">
            <a:avLst/>
          </a:prstGeom>
        </p:spPr>
      </p:pic>
      <p:sp>
        <p:nvSpPr>
          <p:cNvPr id="7" name="Rectangle 6">
            <a:extLst>
              <a:ext uri="{FF2B5EF4-FFF2-40B4-BE49-F238E27FC236}">
                <a16:creationId xmlns:a16="http://schemas.microsoft.com/office/drawing/2014/main" id="{29260301-E7C7-1546-B813-4CB555CC6A54}"/>
              </a:ext>
            </a:extLst>
          </p:cNvPr>
          <p:cNvSpPr/>
          <p:nvPr/>
        </p:nvSpPr>
        <p:spPr bwMode="auto">
          <a:xfrm>
            <a:off x="6277920" y="1985090"/>
            <a:ext cx="2587770" cy="3122870"/>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Summary of Skill Areas</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Summary of Strands</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Cohort Comparison</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Matched Comparison</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Item Summary</a:t>
            </a:r>
          </a:p>
          <a:p>
            <a:pPr marL="402336" indent="-173736" fontAlgn="auto">
              <a:spcBef>
                <a:spcPts val="0"/>
              </a:spcBef>
              <a:spcAft>
                <a:spcPts val="1200"/>
              </a:spcAft>
              <a:buFont typeface="Arial" charset="0"/>
              <a:buChar char="•"/>
              <a:defRPr/>
            </a:pPr>
            <a:endParaRPr lang="en-US" sz="1800" b="0" kern="0" dirty="0">
              <a:solidFill>
                <a:srgbClr val="FFFFFF"/>
              </a:solidFill>
              <a:latin typeface="Tw Cen MT" panose="020B0602020104020603" pitchFamily="34" charset="77"/>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3880CB71-AFD4-114C-8A73-6B604E4DC6F5}"/>
              </a:ext>
            </a:extLst>
          </p:cNvPr>
          <p:cNvSpPr/>
          <p:nvPr/>
        </p:nvSpPr>
        <p:spPr bwMode="auto">
          <a:xfrm>
            <a:off x="245674" y="1970087"/>
            <a:ext cx="2587769" cy="3122871"/>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Student Proficiency Report</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Student Dashboard Report</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Home Report</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Reading Links/Lexile Report</a:t>
            </a:r>
          </a:p>
          <a:p>
            <a:pPr marL="402336" indent="-173736" fontAlgn="auto">
              <a:spcBef>
                <a:spcPts val="0"/>
              </a:spcBef>
              <a:spcAft>
                <a:spcPts val="1200"/>
              </a:spcAft>
              <a:buFont typeface="Arial" charset="0"/>
              <a:buChar char="•"/>
              <a:defRPr/>
            </a:pPr>
            <a:endParaRPr lang="en-US" sz="1800" b="0" kern="0" dirty="0">
              <a:solidFill>
                <a:srgbClr val="FFFFFF"/>
              </a:solidFill>
              <a:latin typeface="Tw Cen MT" panose="020B0602020104020603" pitchFamily="34" charset="77"/>
              <a:ea typeface="Times New Roman" panose="02020603050405020304" pitchFamily="18" charset="0"/>
              <a:cs typeface="Arial" panose="020B0604020202020204" pitchFamily="34" charset="0"/>
            </a:endParaRPr>
          </a:p>
          <a:p>
            <a:pPr marL="402336" indent="-173736" fontAlgn="auto">
              <a:spcBef>
                <a:spcPts val="0"/>
              </a:spcBef>
              <a:spcAft>
                <a:spcPts val="1200"/>
              </a:spcAft>
              <a:buFont typeface="Arial" charset="0"/>
              <a:buChar char="•"/>
              <a:defRPr/>
            </a:pPr>
            <a:endParaRPr lang="en-US" sz="1800" b="0" kern="0" dirty="0">
              <a:solidFill>
                <a:srgbClr val="FFFFFF"/>
              </a:solidFill>
              <a:latin typeface="Tw Cen MT" panose="020B0602020104020603" pitchFamily="34" charset="77"/>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D2207F68-928F-AD43-A1EC-CA6F8E8067DE}"/>
              </a:ext>
            </a:extLst>
          </p:cNvPr>
          <p:cNvSpPr/>
          <p:nvPr/>
        </p:nvSpPr>
        <p:spPr bwMode="auto">
          <a:xfrm>
            <a:off x="3281499" y="1973381"/>
            <a:ext cx="2447780" cy="3122871"/>
          </a:xfrm>
          <a:prstGeom prst="rect">
            <a:avLst/>
          </a:prstGeom>
          <a:solidFill>
            <a:srgbClr val="002060"/>
          </a:solidFill>
          <a:ln w="9525"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Student Roster</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Longitudinal Roster</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Reading Links/Lexile Roster</a:t>
            </a:r>
          </a:p>
          <a:p>
            <a:pPr marL="514350" indent="-285750" fontAlgn="auto">
              <a:spcBef>
                <a:spcPts val="0"/>
              </a:spcBef>
              <a:spcAft>
                <a:spcPts val="1200"/>
              </a:spcAft>
              <a:buFont typeface="Wingdings" panose="05000000000000000000" pitchFamily="2" charset="2"/>
              <a:buChar char="§"/>
              <a:defRPr/>
            </a:pPr>
            <a:r>
              <a:rPr lang="en-US" sz="1800" b="0" kern="0" dirty="0">
                <a:solidFill>
                  <a:srgbClr val="FFFFFF"/>
                </a:solidFill>
                <a:ea typeface="Times New Roman" panose="02020603050405020304" pitchFamily="18" charset="0"/>
                <a:cs typeface="Arial" panose="020B0604020202020204" pitchFamily="34" charset="0"/>
              </a:rPr>
              <a:t>Item Roster</a:t>
            </a:r>
          </a:p>
          <a:p>
            <a:pPr marL="859536" lvl="1" indent="-173736" fontAlgn="auto">
              <a:spcBef>
                <a:spcPts val="0"/>
              </a:spcBef>
              <a:spcAft>
                <a:spcPts val="1200"/>
              </a:spcAft>
              <a:buFont typeface="Arial" charset="0"/>
              <a:buChar char="•"/>
              <a:defRPr/>
            </a:pPr>
            <a:endParaRPr lang="en-US" sz="1800" b="0" kern="0" dirty="0">
              <a:solidFill>
                <a:srgbClr val="FFFFFF"/>
              </a:solidFill>
              <a:latin typeface="Tw Cen MT" panose="020B0602020104020603" pitchFamily="34" charset="77"/>
              <a:ea typeface="Times New Roman" panose="02020603050405020304" pitchFamily="18" charset="0"/>
              <a:cs typeface="Arial" panose="020B0604020202020204" pitchFamily="34" charset="0"/>
            </a:endParaRPr>
          </a:p>
          <a:p>
            <a:pPr marL="402336" indent="-173736" fontAlgn="auto">
              <a:spcBef>
                <a:spcPts val="0"/>
              </a:spcBef>
              <a:spcAft>
                <a:spcPts val="1200"/>
              </a:spcAft>
              <a:buFont typeface="Arial" charset="0"/>
              <a:buChar char="•"/>
              <a:defRPr/>
            </a:pPr>
            <a:endParaRPr lang="en-US" sz="1800" b="0" kern="0" dirty="0">
              <a:solidFill>
                <a:srgbClr val="FFFFFF"/>
              </a:solidFill>
              <a:latin typeface="Tw Cen MT" panose="020B0602020104020603" pitchFamily="34" charset="77"/>
              <a:ea typeface="Times New Roman" panose="02020603050405020304" pitchFamily="18" charset="0"/>
              <a:cs typeface="Arial" panose="020B0604020202020204" pitchFamily="34" charset="0"/>
            </a:endParaRPr>
          </a:p>
          <a:p>
            <a:pPr marL="402336" indent="-173736" fontAlgn="auto">
              <a:spcBef>
                <a:spcPts val="0"/>
              </a:spcBef>
              <a:spcAft>
                <a:spcPts val="1200"/>
              </a:spcAft>
              <a:buFont typeface="Arial" charset="0"/>
              <a:buChar char="•"/>
              <a:defRPr/>
            </a:pPr>
            <a:endParaRPr lang="en-US" sz="1800" b="0" kern="0" dirty="0">
              <a:solidFill>
                <a:srgbClr val="FFFFFF"/>
              </a:solidFill>
              <a:latin typeface="Tw Cen MT" panose="020B0602020104020603" pitchFamily="34" charset="77"/>
              <a:ea typeface="Times New Roman" panose="02020603050405020304" pitchFamily="18" charset="0"/>
              <a:cs typeface="Arial" panose="020B0604020202020204" pitchFamily="34" charset="0"/>
            </a:endParaRPr>
          </a:p>
        </p:txBody>
      </p:sp>
      <p:sp>
        <p:nvSpPr>
          <p:cNvPr id="4" name="TextBox 3"/>
          <p:cNvSpPr txBox="1"/>
          <p:nvPr/>
        </p:nvSpPr>
        <p:spPr>
          <a:xfrm>
            <a:off x="6277920" y="1600755"/>
            <a:ext cx="2587770" cy="369332"/>
          </a:xfrm>
          <a:prstGeom prst="rect">
            <a:avLst/>
          </a:prstGeom>
          <a:noFill/>
        </p:spPr>
        <p:txBody>
          <a:bodyPr wrap="square" rtlCol="0">
            <a:spAutoFit/>
          </a:bodyPr>
          <a:lstStyle/>
          <a:p>
            <a:pPr algn="ctr"/>
            <a:r>
              <a:rPr lang="en-US" sz="1800" dirty="0">
                <a:latin typeface="Calibri" panose="020F0502020204030204" pitchFamily="34" charset="0"/>
              </a:rPr>
              <a:t>Summary Reports</a:t>
            </a:r>
          </a:p>
        </p:txBody>
      </p:sp>
      <p:sp>
        <p:nvSpPr>
          <p:cNvPr id="10" name="TextBox 9"/>
          <p:cNvSpPr txBox="1"/>
          <p:nvPr/>
        </p:nvSpPr>
        <p:spPr>
          <a:xfrm>
            <a:off x="245673" y="1589044"/>
            <a:ext cx="2587769" cy="369332"/>
          </a:xfrm>
          <a:prstGeom prst="rect">
            <a:avLst/>
          </a:prstGeom>
          <a:noFill/>
        </p:spPr>
        <p:txBody>
          <a:bodyPr wrap="square" rtlCol="0">
            <a:spAutoFit/>
          </a:bodyPr>
          <a:lstStyle/>
          <a:p>
            <a:pPr algn="ctr"/>
            <a:r>
              <a:rPr lang="en-US" sz="1800" dirty="0">
                <a:latin typeface="Calibri" panose="020F0502020204030204" pitchFamily="34" charset="0"/>
              </a:rPr>
              <a:t>Student Reports</a:t>
            </a:r>
          </a:p>
        </p:txBody>
      </p:sp>
      <p:sp>
        <p:nvSpPr>
          <p:cNvPr id="11" name="TextBox 10"/>
          <p:cNvSpPr txBox="1"/>
          <p:nvPr/>
        </p:nvSpPr>
        <p:spPr>
          <a:xfrm>
            <a:off x="3281499" y="1589044"/>
            <a:ext cx="2447780" cy="369332"/>
          </a:xfrm>
          <a:prstGeom prst="rect">
            <a:avLst/>
          </a:prstGeom>
          <a:noFill/>
        </p:spPr>
        <p:txBody>
          <a:bodyPr wrap="square" rtlCol="0">
            <a:spAutoFit/>
          </a:bodyPr>
          <a:lstStyle/>
          <a:p>
            <a:pPr algn="ctr"/>
            <a:r>
              <a:rPr lang="en-US" sz="1800" dirty="0">
                <a:latin typeface="Calibri" panose="020F0502020204030204" pitchFamily="34" charset="0"/>
              </a:rPr>
              <a:t>Roster Reports</a:t>
            </a:r>
          </a:p>
        </p:txBody>
      </p:sp>
    </p:spTree>
    <p:extLst>
      <p:ext uri="{BB962C8B-B14F-4D97-AF65-F5344CB8AC3E}">
        <p14:creationId xmlns:p14="http://schemas.microsoft.com/office/powerpoint/2010/main" val="142601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grpId="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grpId="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0343" y="467018"/>
            <a:ext cx="6429829" cy="600075"/>
          </a:xfrm>
        </p:spPr>
        <p:txBody>
          <a:bodyPr/>
          <a:lstStyle/>
          <a:p>
            <a:r>
              <a:rPr lang="en-US" dirty="0">
                <a:latin typeface="Arial Narrow" panose="020B0606020202030204" pitchFamily="34" charset="0"/>
              </a:rPr>
              <a:t>Student Proficiency Report</a:t>
            </a:r>
          </a:p>
        </p:txBody>
      </p:sp>
      <p:sp>
        <p:nvSpPr>
          <p:cNvPr id="15" name="Content Placeholder 2"/>
          <p:cNvSpPr txBox="1">
            <a:spLocks/>
          </p:cNvSpPr>
          <p:nvPr/>
        </p:nvSpPr>
        <p:spPr>
          <a:xfrm>
            <a:off x="5329674" y="2114025"/>
            <a:ext cx="3703792" cy="508595"/>
          </a:xfrm>
          <a:prstGeom prst="rect">
            <a:avLst/>
          </a:prstGeom>
          <a:solidFill>
            <a:schemeClr val="bg1"/>
          </a:solidFill>
        </p:spPr>
        <p:txBody>
          <a:bodyPr>
            <a:noAutofit/>
          </a:bodyPr>
          <a:lstStyle>
            <a:lvl1pPr marL="457200" indent="-457200" algn="l" rtl="0" eaLnBrk="0" fontAlgn="base" hangingPunct="0">
              <a:spcBef>
                <a:spcPct val="20000"/>
              </a:spcBef>
              <a:spcAft>
                <a:spcPct val="0"/>
              </a:spcAft>
              <a:buChar char="•"/>
              <a:defRPr sz="3200">
                <a:solidFill>
                  <a:schemeClr val="tx1"/>
                </a:solidFill>
                <a:latin typeface="+mn-lt"/>
                <a:ea typeface="+mn-ea"/>
                <a:cs typeface="+mn-cs"/>
              </a:defRPr>
            </a:lvl1pPr>
            <a:lvl2pPr marL="685800" indent="-285750" algn="l" rtl="0" eaLnBrk="0" fontAlgn="base" hangingPunct="0">
              <a:spcBef>
                <a:spcPct val="20000"/>
              </a:spcBef>
              <a:spcAft>
                <a:spcPct val="0"/>
              </a:spcAft>
              <a:buChar char="–"/>
              <a:defRPr lang="en-US" sz="2000" b="0" kern="1200" dirty="0">
                <a:solidFill>
                  <a:schemeClr val="tx2"/>
                </a:solidFill>
                <a:latin typeface="Arial Narrow" pitchFamily="34" charset="0"/>
                <a:ea typeface="+mn-ea"/>
                <a:cs typeface="+mn-cs"/>
              </a:defRPr>
            </a:lvl2pPr>
            <a:lvl3pPr marL="800100" indent="-342900" algn="l" rtl="0" eaLnBrk="0" fontAlgn="base" hangingPunct="0">
              <a:spcBef>
                <a:spcPct val="20000"/>
              </a:spcBef>
              <a:spcAft>
                <a:spcPct val="0"/>
              </a:spcAft>
              <a:buChar char="•"/>
              <a:defRPr lang="en-US" sz="2000" dirty="0">
                <a:solidFill>
                  <a:schemeClr val="tx1"/>
                </a:solidFill>
                <a:latin typeface="+mn-lt"/>
              </a:defRPr>
            </a:lvl3pPr>
            <a:lvl4pPr marL="974725" indent="-285750" algn="l" rtl="0" eaLnBrk="0" fontAlgn="base" hangingPunct="0">
              <a:spcBef>
                <a:spcPct val="20000"/>
              </a:spcBef>
              <a:spcAft>
                <a:spcPct val="0"/>
              </a:spcAft>
              <a:buChar char="–"/>
              <a:defRPr lang="en-US" sz="2000" dirty="0">
                <a:solidFill>
                  <a:schemeClr val="tx1"/>
                </a:solidFill>
                <a:latin typeface="+mn-lt"/>
              </a:defRPr>
            </a:lvl4pPr>
            <a:lvl5pPr marL="1600200" indent="-342900" algn="l" rtl="0" eaLnBrk="0" fontAlgn="base" hangingPunct="0">
              <a:spcBef>
                <a:spcPct val="20000"/>
              </a:spcBef>
              <a:spcAft>
                <a:spcPct val="0"/>
              </a:spcAft>
              <a:buChar char="»"/>
              <a:defRPr sz="2000">
                <a:solidFill>
                  <a:schemeClr val="tx1"/>
                </a:solidFill>
                <a:latin typeface="+mn-lt"/>
              </a:defRPr>
            </a:lvl5pPr>
            <a:lvl6pPr marL="1660525" indent="-28575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200" b="0" kern="0" dirty="0">
                <a:latin typeface="Arial Narrow" panose="020B0606020202030204" pitchFamily="34" charset="0"/>
              </a:rPr>
              <a:t>Indicates Overall Proficiency Level</a:t>
            </a:r>
          </a:p>
        </p:txBody>
      </p:sp>
      <p:sp>
        <p:nvSpPr>
          <p:cNvPr id="16" name="TextBox 15"/>
          <p:cNvSpPr txBox="1"/>
          <p:nvPr/>
        </p:nvSpPr>
        <p:spPr>
          <a:xfrm>
            <a:off x="5400012" y="2996723"/>
            <a:ext cx="3633454" cy="1107996"/>
          </a:xfrm>
          <a:prstGeom prst="rect">
            <a:avLst/>
          </a:prstGeom>
          <a:noFill/>
        </p:spPr>
        <p:txBody>
          <a:bodyPr wrap="square" rtlCol="0">
            <a:spAutoFit/>
          </a:bodyPr>
          <a:lstStyle/>
          <a:p>
            <a:r>
              <a:rPr lang="en-US" sz="2200" b="0" kern="0" dirty="0"/>
              <a:t>Proficiency Level Definitions provides stakeholders with information about each level</a:t>
            </a:r>
            <a:endParaRPr lang="en-US" sz="2200" dirty="0"/>
          </a:p>
        </p:txBody>
      </p:sp>
      <p:sp>
        <p:nvSpPr>
          <p:cNvPr id="17" name="TextBox 16"/>
          <p:cNvSpPr txBox="1"/>
          <p:nvPr/>
        </p:nvSpPr>
        <p:spPr>
          <a:xfrm>
            <a:off x="5518568" y="4886089"/>
            <a:ext cx="3326004" cy="2123658"/>
          </a:xfrm>
          <a:prstGeom prst="rect">
            <a:avLst/>
          </a:prstGeom>
          <a:noFill/>
        </p:spPr>
        <p:txBody>
          <a:bodyPr wrap="square" rtlCol="0">
            <a:spAutoFit/>
          </a:bodyPr>
          <a:lstStyle/>
          <a:p>
            <a:r>
              <a:rPr lang="en-US" sz="2200" b="0" kern="0" dirty="0"/>
              <a:t>Shows Scale Score and Proficiency Level for each domain and composite score as well as where “in the level” the student is performing</a:t>
            </a:r>
          </a:p>
          <a:p>
            <a:endParaRPr lang="en-US" sz="2200" dirty="0"/>
          </a:p>
        </p:txBody>
      </p:sp>
      <p:sp>
        <p:nvSpPr>
          <p:cNvPr id="20" name="Right Arrow 19"/>
          <p:cNvSpPr/>
          <p:nvPr/>
        </p:nvSpPr>
        <p:spPr bwMode="auto">
          <a:xfrm>
            <a:off x="5024176" y="2210637"/>
            <a:ext cx="375836" cy="241161"/>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21" name="Right Arrow 20"/>
          <p:cNvSpPr/>
          <p:nvPr/>
        </p:nvSpPr>
        <p:spPr bwMode="auto">
          <a:xfrm>
            <a:off x="5038272" y="3109420"/>
            <a:ext cx="375836" cy="241161"/>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22" name="Right Arrow 21"/>
          <p:cNvSpPr/>
          <p:nvPr/>
        </p:nvSpPr>
        <p:spPr bwMode="auto">
          <a:xfrm>
            <a:off x="5038272" y="5543505"/>
            <a:ext cx="375836" cy="241161"/>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23" name="TextBox 22"/>
          <p:cNvSpPr txBox="1"/>
          <p:nvPr/>
        </p:nvSpPr>
        <p:spPr>
          <a:xfrm>
            <a:off x="6382726" y="1496086"/>
            <a:ext cx="1668026" cy="430887"/>
          </a:xfrm>
          <a:prstGeom prst="rect">
            <a:avLst/>
          </a:prstGeom>
          <a:noFill/>
        </p:spPr>
        <p:txBody>
          <a:bodyPr wrap="square" rtlCol="0">
            <a:spAutoFit/>
          </a:bodyPr>
          <a:lstStyle/>
          <a:p>
            <a:r>
              <a:rPr lang="en-US" sz="2200" dirty="0"/>
              <a:t>PAGE 1</a:t>
            </a:r>
          </a:p>
        </p:txBody>
      </p:sp>
      <p:pic>
        <p:nvPicPr>
          <p:cNvPr id="3" name="Picture 2"/>
          <p:cNvPicPr>
            <a:picLocks noChangeAspect="1"/>
          </p:cNvPicPr>
          <p:nvPr/>
        </p:nvPicPr>
        <p:blipFill>
          <a:blip r:embed="rId2"/>
          <a:stretch>
            <a:fillRect/>
          </a:stretch>
        </p:blipFill>
        <p:spPr>
          <a:xfrm>
            <a:off x="612304" y="1067093"/>
            <a:ext cx="4360656" cy="5662246"/>
          </a:xfrm>
          <a:prstGeom prst="rect">
            <a:avLst/>
          </a:prstGeom>
          <a:ln>
            <a:solidFill>
              <a:schemeClr val="tx1"/>
            </a:solidFill>
          </a:ln>
        </p:spPr>
      </p:pic>
    </p:spTree>
    <p:extLst>
      <p:ext uri="{BB962C8B-B14F-4D97-AF65-F5344CB8AC3E}">
        <p14:creationId xmlns:p14="http://schemas.microsoft.com/office/powerpoint/2010/main" val="366935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0343" y="467018"/>
            <a:ext cx="6429829" cy="600075"/>
          </a:xfrm>
        </p:spPr>
        <p:txBody>
          <a:bodyPr/>
          <a:lstStyle/>
          <a:p>
            <a:r>
              <a:rPr lang="en-US" dirty="0">
                <a:latin typeface="Arial Narrow" panose="020B0606020202030204" pitchFamily="34" charset="0"/>
              </a:rPr>
              <a:t>Student Proficiency Report</a:t>
            </a:r>
          </a:p>
        </p:txBody>
      </p:sp>
      <p:sp>
        <p:nvSpPr>
          <p:cNvPr id="23" name="TextBox 22"/>
          <p:cNvSpPr txBox="1"/>
          <p:nvPr/>
        </p:nvSpPr>
        <p:spPr>
          <a:xfrm>
            <a:off x="6382726" y="1496086"/>
            <a:ext cx="1668026" cy="430887"/>
          </a:xfrm>
          <a:prstGeom prst="rect">
            <a:avLst/>
          </a:prstGeom>
          <a:noFill/>
        </p:spPr>
        <p:txBody>
          <a:bodyPr wrap="square" rtlCol="0">
            <a:spAutoFit/>
          </a:bodyPr>
          <a:lstStyle/>
          <a:p>
            <a:r>
              <a:rPr lang="en-US" sz="2200" dirty="0"/>
              <a:t>PAGE 2</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7876" y="6213231"/>
            <a:ext cx="576988" cy="578431"/>
          </a:xfrm>
          <a:prstGeom prst="rect">
            <a:avLst/>
          </a:prstGeom>
        </p:spPr>
      </p:pic>
      <p:pic>
        <p:nvPicPr>
          <p:cNvPr id="2" name="Picture 1"/>
          <p:cNvPicPr>
            <a:picLocks noChangeAspect="1"/>
          </p:cNvPicPr>
          <p:nvPr/>
        </p:nvPicPr>
        <p:blipFill>
          <a:blip r:embed="rId3"/>
          <a:stretch>
            <a:fillRect/>
          </a:stretch>
        </p:blipFill>
        <p:spPr>
          <a:xfrm>
            <a:off x="0" y="156709"/>
            <a:ext cx="5160854" cy="6701291"/>
          </a:xfrm>
          <a:prstGeom prst="rect">
            <a:avLst/>
          </a:prstGeom>
          <a:ln>
            <a:solidFill>
              <a:schemeClr val="tx1"/>
            </a:solidFill>
          </a:ln>
        </p:spPr>
      </p:pic>
      <p:sp>
        <p:nvSpPr>
          <p:cNvPr id="14" name="Content Placeholder 2"/>
          <p:cNvSpPr txBox="1">
            <a:spLocks/>
          </p:cNvSpPr>
          <p:nvPr/>
        </p:nvSpPr>
        <p:spPr>
          <a:xfrm>
            <a:off x="5329674" y="2114025"/>
            <a:ext cx="3703792" cy="508595"/>
          </a:xfrm>
          <a:prstGeom prst="rect">
            <a:avLst/>
          </a:prstGeom>
          <a:solidFill>
            <a:schemeClr val="bg1"/>
          </a:solidFill>
        </p:spPr>
        <p:txBody>
          <a:bodyPr>
            <a:noAutofit/>
          </a:bodyPr>
          <a:lstStyle>
            <a:lvl1pPr marL="457200" indent="-457200" algn="l" rtl="0" eaLnBrk="0" fontAlgn="base" hangingPunct="0">
              <a:spcBef>
                <a:spcPct val="20000"/>
              </a:spcBef>
              <a:spcAft>
                <a:spcPct val="0"/>
              </a:spcAft>
              <a:buChar char="•"/>
              <a:defRPr sz="3200">
                <a:solidFill>
                  <a:schemeClr val="tx1"/>
                </a:solidFill>
                <a:latin typeface="+mn-lt"/>
                <a:ea typeface="+mn-ea"/>
                <a:cs typeface="+mn-cs"/>
              </a:defRPr>
            </a:lvl1pPr>
            <a:lvl2pPr marL="685800" indent="-285750" algn="l" rtl="0" eaLnBrk="0" fontAlgn="base" hangingPunct="0">
              <a:spcBef>
                <a:spcPct val="20000"/>
              </a:spcBef>
              <a:spcAft>
                <a:spcPct val="0"/>
              </a:spcAft>
              <a:buChar char="–"/>
              <a:defRPr lang="en-US" sz="2000" b="0" kern="1200" dirty="0">
                <a:solidFill>
                  <a:schemeClr val="tx2"/>
                </a:solidFill>
                <a:latin typeface="Arial Narrow" pitchFamily="34" charset="0"/>
                <a:ea typeface="+mn-ea"/>
                <a:cs typeface="+mn-cs"/>
              </a:defRPr>
            </a:lvl2pPr>
            <a:lvl3pPr marL="800100" indent="-342900" algn="l" rtl="0" eaLnBrk="0" fontAlgn="base" hangingPunct="0">
              <a:spcBef>
                <a:spcPct val="20000"/>
              </a:spcBef>
              <a:spcAft>
                <a:spcPct val="0"/>
              </a:spcAft>
              <a:buChar char="•"/>
              <a:defRPr lang="en-US" sz="2000" dirty="0">
                <a:solidFill>
                  <a:schemeClr val="tx1"/>
                </a:solidFill>
                <a:latin typeface="+mn-lt"/>
              </a:defRPr>
            </a:lvl3pPr>
            <a:lvl4pPr marL="974725" indent="-285750" algn="l" rtl="0" eaLnBrk="0" fontAlgn="base" hangingPunct="0">
              <a:spcBef>
                <a:spcPct val="20000"/>
              </a:spcBef>
              <a:spcAft>
                <a:spcPct val="0"/>
              </a:spcAft>
              <a:buChar char="–"/>
              <a:defRPr lang="en-US" sz="2000" dirty="0">
                <a:solidFill>
                  <a:schemeClr val="tx1"/>
                </a:solidFill>
                <a:latin typeface="+mn-lt"/>
              </a:defRPr>
            </a:lvl4pPr>
            <a:lvl5pPr marL="1600200" indent="-342900" algn="l" rtl="0" eaLnBrk="0" fontAlgn="base" hangingPunct="0">
              <a:spcBef>
                <a:spcPct val="20000"/>
              </a:spcBef>
              <a:spcAft>
                <a:spcPct val="0"/>
              </a:spcAft>
              <a:buChar char="»"/>
              <a:defRPr sz="2000">
                <a:solidFill>
                  <a:schemeClr val="tx1"/>
                </a:solidFill>
                <a:latin typeface="+mn-lt"/>
              </a:defRPr>
            </a:lvl5pPr>
            <a:lvl6pPr marL="1660525" indent="-28575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200" b="0" kern="0" dirty="0">
                <a:latin typeface="Arial Narrow" panose="020B0606020202030204" pitchFamily="34" charset="0"/>
              </a:rPr>
              <a:t>Provides academic strand scores</a:t>
            </a:r>
          </a:p>
        </p:txBody>
      </p:sp>
      <p:sp>
        <p:nvSpPr>
          <p:cNvPr id="17" name="TextBox 16"/>
          <p:cNvSpPr txBox="1"/>
          <p:nvPr/>
        </p:nvSpPr>
        <p:spPr>
          <a:xfrm>
            <a:off x="5385916" y="4387280"/>
            <a:ext cx="3633454" cy="430887"/>
          </a:xfrm>
          <a:prstGeom prst="rect">
            <a:avLst/>
          </a:prstGeom>
          <a:noFill/>
        </p:spPr>
        <p:txBody>
          <a:bodyPr wrap="square" rtlCol="0">
            <a:spAutoFit/>
          </a:bodyPr>
          <a:lstStyle/>
          <a:p>
            <a:r>
              <a:rPr lang="en-US" sz="2200" b="0" kern="0" dirty="0"/>
              <a:t>Reading Links = Lexile Report</a:t>
            </a:r>
            <a:endParaRPr lang="en-US" sz="2200" dirty="0"/>
          </a:p>
        </p:txBody>
      </p:sp>
      <p:sp>
        <p:nvSpPr>
          <p:cNvPr id="18" name="Right Arrow 17"/>
          <p:cNvSpPr/>
          <p:nvPr/>
        </p:nvSpPr>
        <p:spPr bwMode="auto">
          <a:xfrm>
            <a:off x="5024176" y="2210637"/>
            <a:ext cx="375836" cy="241161"/>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20" name="Right Arrow 19"/>
          <p:cNvSpPr/>
          <p:nvPr/>
        </p:nvSpPr>
        <p:spPr bwMode="auto">
          <a:xfrm>
            <a:off x="5024176" y="4499977"/>
            <a:ext cx="375836" cy="241161"/>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21" name="Content Placeholder 2"/>
          <p:cNvSpPr txBox="1">
            <a:spLocks/>
          </p:cNvSpPr>
          <p:nvPr/>
        </p:nvSpPr>
        <p:spPr>
          <a:xfrm>
            <a:off x="5315578" y="2640734"/>
            <a:ext cx="3703792" cy="508595"/>
          </a:xfrm>
          <a:prstGeom prst="rect">
            <a:avLst/>
          </a:prstGeom>
          <a:solidFill>
            <a:schemeClr val="bg1"/>
          </a:solidFill>
        </p:spPr>
        <p:txBody>
          <a:bodyPr>
            <a:noAutofit/>
          </a:bodyPr>
          <a:lstStyle>
            <a:lvl1pPr marL="457200" indent="-457200" algn="l" rtl="0" eaLnBrk="0" fontAlgn="base" hangingPunct="0">
              <a:spcBef>
                <a:spcPct val="20000"/>
              </a:spcBef>
              <a:spcAft>
                <a:spcPct val="0"/>
              </a:spcAft>
              <a:buChar char="•"/>
              <a:defRPr sz="3200">
                <a:solidFill>
                  <a:schemeClr val="tx1"/>
                </a:solidFill>
                <a:latin typeface="+mn-lt"/>
                <a:ea typeface="+mn-ea"/>
                <a:cs typeface="+mn-cs"/>
              </a:defRPr>
            </a:lvl1pPr>
            <a:lvl2pPr marL="685800" indent="-285750" algn="l" rtl="0" eaLnBrk="0" fontAlgn="base" hangingPunct="0">
              <a:spcBef>
                <a:spcPct val="20000"/>
              </a:spcBef>
              <a:spcAft>
                <a:spcPct val="0"/>
              </a:spcAft>
              <a:buChar char="–"/>
              <a:defRPr lang="en-US" sz="2000" b="0" kern="1200" dirty="0">
                <a:solidFill>
                  <a:schemeClr val="tx2"/>
                </a:solidFill>
                <a:latin typeface="Arial Narrow" pitchFamily="34" charset="0"/>
                <a:ea typeface="+mn-ea"/>
                <a:cs typeface="+mn-cs"/>
              </a:defRPr>
            </a:lvl2pPr>
            <a:lvl3pPr marL="800100" indent="-342900" algn="l" rtl="0" eaLnBrk="0" fontAlgn="base" hangingPunct="0">
              <a:spcBef>
                <a:spcPct val="20000"/>
              </a:spcBef>
              <a:spcAft>
                <a:spcPct val="0"/>
              </a:spcAft>
              <a:buChar char="•"/>
              <a:defRPr lang="en-US" sz="2000" dirty="0">
                <a:solidFill>
                  <a:schemeClr val="tx1"/>
                </a:solidFill>
                <a:latin typeface="+mn-lt"/>
              </a:defRPr>
            </a:lvl3pPr>
            <a:lvl4pPr marL="974725" indent="-285750" algn="l" rtl="0" eaLnBrk="0" fontAlgn="base" hangingPunct="0">
              <a:spcBef>
                <a:spcPct val="20000"/>
              </a:spcBef>
              <a:spcAft>
                <a:spcPct val="0"/>
              </a:spcAft>
              <a:buChar char="–"/>
              <a:defRPr lang="en-US" sz="2000" dirty="0">
                <a:solidFill>
                  <a:schemeClr val="tx1"/>
                </a:solidFill>
                <a:latin typeface="+mn-lt"/>
              </a:defRPr>
            </a:lvl4pPr>
            <a:lvl5pPr marL="1600200" indent="-342900" algn="l" rtl="0" eaLnBrk="0" fontAlgn="base" hangingPunct="0">
              <a:spcBef>
                <a:spcPct val="20000"/>
              </a:spcBef>
              <a:spcAft>
                <a:spcPct val="0"/>
              </a:spcAft>
              <a:buChar char="»"/>
              <a:defRPr sz="2000">
                <a:solidFill>
                  <a:schemeClr val="tx1"/>
                </a:solidFill>
                <a:latin typeface="+mn-lt"/>
              </a:defRPr>
            </a:lvl5pPr>
            <a:lvl6pPr marL="1660525" indent="-28575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200" b="0" kern="0" dirty="0">
                <a:latin typeface="Arial Narrow" panose="020B0606020202030204" pitchFamily="34" charset="0"/>
              </a:rPr>
              <a:t>Total Score is the total scored for that particular domain (i.e. Speaking)</a:t>
            </a:r>
          </a:p>
        </p:txBody>
      </p:sp>
      <p:sp>
        <p:nvSpPr>
          <p:cNvPr id="22" name="Right Arrow 21"/>
          <p:cNvSpPr/>
          <p:nvPr/>
        </p:nvSpPr>
        <p:spPr bwMode="auto">
          <a:xfrm>
            <a:off x="5024176" y="2735708"/>
            <a:ext cx="375836" cy="241161"/>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95582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5943" y="557453"/>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The Default Student Roster Report</a:t>
            </a:r>
            <a:br>
              <a:rPr lang="en-US" sz="2400" kern="0" dirty="0">
                <a:solidFill>
                  <a:srgbClr val="1E2950"/>
                </a:solidFill>
                <a:latin typeface="Arial Narrow" panose="020B0606020202030204" pitchFamily="34" charset="0"/>
              </a:rPr>
            </a:br>
            <a:endParaRPr lang="en-US" sz="2400" kern="0" dirty="0">
              <a:solidFill>
                <a:srgbClr val="1E2950"/>
              </a:solidFill>
              <a:latin typeface="Arial Narrow" panose="020B0606020202030204" pitchFamily="34" charset="0"/>
            </a:endParaRPr>
          </a:p>
        </p:txBody>
      </p:sp>
      <p:sp>
        <p:nvSpPr>
          <p:cNvPr id="6" name="Content Placeholder 2"/>
          <p:cNvSpPr txBox="1">
            <a:spLocks/>
          </p:cNvSpPr>
          <p:nvPr/>
        </p:nvSpPr>
        <p:spPr>
          <a:xfrm>
            <a:off x="93201" y="1272679"/>
            <a:ext cx="7408333" cy="2920493"/>
          </a:xfrm>
          <a:prstGeom prst="rect">
            <a:avLst/>
          </a:prstGeom>
        </p:spPr>
        <p:txBody>
          <a:bodyPr>
            <a:normAutofit/>
          </a:bodyPr>
          <a:lstStyle>
            <a:lvl1pPr marL="0" indent="0" algn="ctr" rtl="0" eaLnBrk="0" fontAlgn="base" hangingPunct="0">
              <a:spcBef>
                <a:spcPct val="20000"/>
              </a:spcBef>
              <a:spcAft>
                <a:spcPct val="0"/>
              </a:spcAft>
              <a:buNone/>
              <a:defRPr sz="1800">
                <a:solidFill>
                  <a:schemeClr val="tx1">
                    <a:tint val="75000"/>
                  </a:schemeClr>
                </a:solidFill>
                <a:latin typeface="Calibri"/>
                <a:ea typeface="+mn-ea"/>
                <a:cs typeface="Calibri"/>
              </a:defRPr>
            </a:lvl1pPr>
            <a:lvl2pPr marL="457200" indent="0" algn="ctr" rtl="0" eaLnBrk="0" fontAlgn="base" hangingPunct="0">
              <a:spcBef>
                <a:spcPct val="20000"/>
              </a:spcBef>
              <a:spcAft>
                <a:spcPct val="0"/>
              </a:spcAft>
              <a:buNone/>
              <a:defRPr sz="28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000">
                <a:solidFill>
                  <a:schemeClr val="tx1">
                    <a:tint val="75000"/>
                  </a:schemeClr>
                </a:solidFill>
                <a:latin typeface="+mn-lt"/>
              </a:defRPr>
            </a:lvl4pPr>
            <a:lvl5pPr marL="1828800" indent="0" algn="ctr" rtl="0" eaLnBrk="0" fontAlgn="base" hangingPunct="0">
              <a:spcBef>
                <a:spcPct val="20000"/>
              </a:spcBef>
              <a:spcAft>
                <a:spcPct val="0"/>
              </a:spcAft>
              <a:buNone/>
              <a:defRPr sz="2000">
                <a:solidFill>
                  <a:schemeClr val="tx1">
                    <a:tint val="75000"/>
                  </a:schemeClr>
                </a:solidFill>
                <a:latin typeface="+mn-lt"/>
              </a:defRPr>
            </a:lvl5pPr>
            <a:lvl6pPr marL="2286000" indent="0" algn="ctr" rtl="0" fontAlgn="base">
              <a:spcBef>
                <a:spcPct val="20000"/>
              </a:spcBef>
              <a:spcAft>
                <a:spcPct val="0"/>
              </a:spcAft>
              <a:buNone/>
              <a:defRPr sz="2000">
                <a:solidFill>
                  <a:schemeClr val="tx1">
                    <a:tint val="75000"/>
                  </a:schemeClr>
                </a:solidFill>
                <a:latin typeface="+mn-lt"/>
              </a:defRPr>
            </a:lvl6pPr>
            <a:lvl7pPr marL="2743200" indent="0" algn="ctr" rtl="0" fontAlgn="base">
              <a:spcBef>
                <a:spcPct val="20000"/>
              </a:spcBef>
              <a:spcAft>
                <a:spcPct val="0"/>
              </a:spcAft>
              <a:buNone/>
              <a:defRPr sz="2000">
                <a:solidFill>
                  <a:schemeClr val="tx1">
                    <a:tint val="75000"/>
                  </a:schemeClr>
                </a:solidFill>
                <a:latin typeface="+mn-lt"/>
              </a:defRPr>
            </a:lvl7pPr>
            <a:lvl8pPr marL="3200400" indent="0" algn="ctr" rtl="0" fontAlgn="base">
              <a:spcBef>
                <a:spcPct val="20000"/>
              </a:spcBef>
              <a:spcAft>
                <a:spcPct val="0"/>
              </a:spcAft>
              <a:buNone/>
              <a:defRPr sz="2000">
                <a:solidFill>
                  <a:schemeClr val="tx1">
                    <a:tint val="75000"/>
                  </a:schemeClr>
                </a:solidFill>
                <a:latin typeface="+mn-lt"/>
              </a:defRPr>
            </a:lvl8pPr>
            <a:lvl9pPr marL="3657600" indent="0" algn="ctr" rtl="0" fontAlgn="base">
              <a:spcBef>
                <a:spcPct val="20000"/>
              </a:spcBef>
              <a:spcAft>
                <a:spcPct val="0"/>
              </a:spcAft>
              <a:buNone/>
              <a:defRPr sz="2000">
                <a:solidFill>
                  <a:schemeClr val="tx1">
                    <a:tint val="75000"/>
                  </a:schemeClr>
                </a:solidFill>
                <a:latin typeface="+mn-lt"/>
              </a:defRPr>
            </a:lvl9pPr>
          </a:lstStyle>
          <a:p>
            <a:pPr marL="342900" indent="-342900" algn="l">
              <a:buFont typeface="Arial" panose="020B0604020202020204" pitchFamily="34" charset="0"/>
              <a:buChar char="•"/>
            </a:pPr>
            <a:r>
              <a:rPr lang="en-US" sz="2400" b="0" kern="0" dirty="0">
                <a:solidFill>
                  <a:schemeClr val="tx1"/>
                </a:solidFill>
                <a:latin typeface="Arial Narrow" panose="020B0606020202030204" pitchFamily="34" charset="0"/>
              </a:rPr>
              <a:t>Pick your fields: Exam, Assessment date, click Go</a:t>
            </a:r>
          </a:p>
          <a:p>
            <a:pPr marL="342900" indent="-342900" algn="l">
              <a:buFont typeface="Arial" panose="020B0604020202020204" pitchFamily="34" charset="0"/>
              <a:buChar char="•"/>
            </a:pPr>
            <a:endParaRPr lang="en-US" sz="2400" b="0" kern="0" dirty="0">
              <a:solidFill>
                <a:schemeClr val="tx1"/>
              </a:solidFill>
              <a:latin typeface="Arial Narrow" panose="020B0606020202030204" pitchFamily="34" charset="0"/>
            </a:endParaRPr>
          </a:p>
        </p:txBody>
      </p:sp>
      <p:pic>
        <p:nvPicPr>
          <p:cNvPr id="12" name="Picture 11"/>
          <p:cNvPicPr>
            <a:picLocks noChangeAspect="1"/>
          </p:cNvPicPr>
          <p:nvPr/>
        </p:nvPicPr>
        <p:blipFill>
          <a:blip r:embed="rId2"/>
          <a:stretch>
            <a:fillRect/>
          </a:stretch>
        </p:blipFill>
        <p:spPr>
          <a:xfrm>
            <a:off x="369870" y="1916484"/>
            <a:ext cx="8191326" cy="4836332"/>
          </a:xfrm>
          <a:prstGeom prst="rect">
            <a:avLst/>
          </a:prstGeom>
        </p:spPr>
      </p:pic>
      <p:sp>
        <p:nvSpPr>
          <p:cNvPr id="13" name="TextBox 12"/>
          <p:cNvSpPr txBox="1"/>
          <p:nvPr/>
        </p:nvSpPr>
        <p:spPr>
          <a:xfrm>
            <a:off x="6702843" y="2642716"/>
            <a:ext cx="885681" cy="646331"/>
          </a:xfrm>
          <a:prstGeom prst="rect">
            <a:avLst/>
          </a:prstGeom>
          <a:solidFill>
            <a:schemeClr val="bg1"/>
          </a:solidFill>
          <a:ln>
            <a:solidFill>
              <a:schemeClr val="tx1"/>
            </a:solidFill>
          </a:ln>
        </p:spPr>
        <p:txBody>
          <a:bodyPr wrap="square" rtlCol="0">
            <a:spAutoFit/>
          </a:bodyPr>
          <a:lstStyle/>
          <a:p>
            <a:pPr algn="ctr"/>
            <a:r>
              <a:rPr lang="en-US" dirty="0"/>
              <a:t>Click here to export this report</a:t>
            </a:r>
          </a:p>
        </p:txBody>
      </p:sp>
      <p:sp>
        <p:nvSpPr>
          <p:cNvPr id="14" name="TextBox 13"/>
          <p:cNvSpPr txBox="1"/>
          <p:nvPr/>
        </p:nvSpPr>
        <p:spPr>
          <a:xfrm>
            <a:off x="1996678" y="3058214"/>
            <a:ext cx="1414179" cy="461665"/>
          </a:xfrm>
          <a:prstGeom prst="rect">
            <a:avLst/>
          </a:prstGeom>
          <a:solidFill>
            <a:schemeClr val="bg1"/>
          </a:solidFill>
          <a:ln>
            <a:solidFill>
              <a:schemeClr val="tx1"/>
            </a:solidFill>
          </a:ln>
        </p:spPr>
        <p:txBody>
          <a:bodyPr wrap="square" rtlCol="0">
            <a:spAutoFit/>
          </a:bodyPr>
          <a:lstStyle/>
          <a:p>
            <a:pPr algn="ctr"/>
            <a:r>
              <a:rPr lang="en-US" dirty="0"/>
              <a:t>You may filter by using these tabs</a:t>
            </a:r>
          </a:p>
        </p:txBody>
      </p:sp>
      <p:sp>
        <p:nvSpPr>
          <p:cNvPr id="15" name="TextBox 14"/>
          <p:cNvSpPr txBox="1"/>
          <p:nvPr/>
        </p:nvSpPr>
        <p:spPr>
          <a:xfrm>
            <a:off x="2017133" y="5972013"/>
            <a:ext cx="1780234" cy="646331"/>
          </a:xfrm>
          <a:prstGeom prst="rect">
            <a:avLst/>
          </a:prstGeom>
          <a:solidFill>
            <a:schemeClr val="bg1"/>
          </a:solidFill>
          <a:ln>
            <a:solidFill>
              <a:schemeClr val="tx1"/>
            </a:solidFill>
          </a:ln>
        </p:spPr>
        <p:txBody>
          <a:bodyPr wrap="square" rtlCol="0">
            <a:spAutoFit/>
          </a:bodyPr>
          <a:lstStyle/>
          <a:p>
            <a:pPr algn="ctr"/>
            <a:r>
              <a:rPr lang="en-US" dirty="0"/>
              <a:t>Student names hyperlink to individual student proficiency reports</a:t>
            </a:r>
          </a:p>
        </p:txBody>
      </p:sp>
    </p:spTree>
    <p:extLst>
      <p:ext uri="{BB962C8B-B14F-4D97-AF65-F5344CB8AC3E}">
        <p14:creationId xmlns:p14="http://schemas.microsoft.com/office/powerpoint/2010/main" val="611244917"/>
      </p:ext>
    </p:extLst>
  </p:cSld>
  <p:clrMapOvr>
    <a:masterClrMapping/>
  </p:clrMapOvr>
  <p:transition>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5943" y="557453"/>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The Longitudinal Roster Report</a:t>
            </a:r>
            <a:br>
              <a:rPr lang="en-US" sz="2400" kern="0" dirty="0">
                <a:solidFill>
                  <a:srgbClr val="1E2950"/>
                </a:solidFill>
                <a:latin typeface="Arial Narrow" panose="020B0606020202030204" pitchFamily="34" charset="0"/>
              </a:rPr>
            </a:br>
            <a:endParaRPr lang="en-US" sz="2400" kern="0" dirty="0">
              <a:solidFill>
                <a:srgbClr val="1E2950"/>
              </a:solidFill>
              <a:latin typeface="Arial Narrow" panose="020B0606020202030204" pitchFamily="34" charset="0"/>
            </a:endParaRPr>
          </a:p>
        </p:txBody>
      </p:sp>
      <p:sp>
        <p:nvSpPr>
          <p:cNvPr id="6" name="Content Placeholder 2"/>
          <p:cNvSpPr txBox="1">
            <a:spLocks/>
          </p:cNvSpPr>
          <p:nvPr/>
        </p:nvSpPr>
        <p:spPr>
          <a:xfrm>
            <a:off x="93201" y="1272679"/>
            <a:ext cx="7408333" cy="2920493"/>
          </a:xfrm>
          <a:prstGeom prst="rect">
            <a:avLst/>
          </a:prstGeom>
        </p:spPr>
        <p:txBody>
          <a:bodyPr>
            <a:normAutofit/>
          </a:bodyPr>
          <a:lstStyle>
            <a:lvl1pPr marL="0" indent="0" algn="ctr" rtl="0" eaLnBrk="0" fontAlgn="base" hangingPunct="0">
              <a:spcBef>
                <a:spcPct val="20000"/>
              </a:spcBef>
              <a:spcAft>
                <a:spcPct val="0"/>
              </a:spcAft>
              <a:buNone/>
              <a:defRPr sz="1800">
                <a:solidFill>
                  <a:schemeClr val="tx1">
                    <a:tint val="75000"/>
                  </a:schemeClr>
                </a:solidFill>
                <a:latin typeface="Calibri"/>
                <a:ea typeface="+mn-ea"/>
                <a:cs typeface="Calibri"/>
              </a:defRPr>
            </a:lvl1pPr>
            <a:lvl2pPr marL="457200" indent="0" algn="ctr" rtl="0" eaLnBrk="0" fontAlgn="base" hangingPunct="0">
              <a:spcBef>
                <a:spcPct val="20000"/>
              </a:spcBef>
              <a:spcAft>
                <a:spcPct val="0"/>
              </a:spcAft>
              <a:buNone/>
              <a:defRPr sz="28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000">
                <a:solidFill>
                  <a:schemeClr val="tx1">
                    <a:tint val="75000"/>
                  </a:schemeClr>
                </a:solidFill>
                <a:latin typeface="+mn-lt"/>
              </a:defRPr>
            </a:lvl4pPr>
            <a:lvl5pPr marL="1828800" indent="0" algn="ctr" rtl="0" eaLnBrk="0" fontAlgn="base" hangingPunct="0">
              <a:spcBef>
                <a:spcPct val="20000"/>
              </a:spcBef>
              <a:spcAft>
                <a:spcPct val="0"/>
              </a:spcAft>
              <a:buNone/>
              <a:defRPr sz="2000">
                <a:solidFill>
                  <a:schemeClr val="tx1">
                    <a:tint val="75000"/>
                  </a:schemeClr>
                </a:solidFill>
                <a:latin typeface="+mn-lt"/>
              </a:defRPr>
            </a:lvl5pPr>
            <a:lvl6pPr marL="2286000" indent="0" algn="ctr" rtl="0" fontAlgn="base">
              <a:spcBef>
                <a:spcPct val="20000"/>
              </a:spcBef>
              <a:spcAft>
                <a:spcPct val="0"/>
              </a:spcAft>
              <a:buNone/>
              <a:defRPr sz="2000">
                <a:solidFill>
                  <a:schemeClr val="tx1">
                    <a:tint val="75000"/>
                  </a:schemeClr>
                </a:solidFill>
                <a:latin typeface="+mn-lt"/>
              </a:defRPr>
            </a:lvl6pPr>
            <a:lvl7pPr marL="2743200" indent="0" algn="ctr" rtl="0" fontAlgn="base">
              <a:spcBef>
                <a:spcPct val="20000"/>
              </a:spcBef>
              <a:spcAft>
                <a:spcPct val="0"/>
              </a:spcAft>
              <a:buNone/>
              <a:defRPr sz="2000">
                <a:solidFill>
                  <a:schemeClr val="tx1">
                    <a:tint val="75000"/>
                  </a:schemeClr>
                </a:solidFill>
                <a:latin typeface="+mn-lt"/>
              </a:defRPr>
            </a:lvl7pPr>
            <a:lvl8pPr marL="3200400" indent="0" algn="ctr" rtl="0" fontAlgn="base">
              <a:spcBef>
                <a:spcPct val="20000"/>
              </a:spcBef>
              <a:spcAft>
                <a:spcPct val="0"/>
              </a:spcAft>
              <a:buNone/>
              <a:defRPr sz="2000">
                <a:solidFill>
                  <a:schemeClr val="tx1">
                    <a:tint val="75000"/>
                  </a:schemeClr>
                </a:solidFill>
                <a:latin typeface="+mn-lt"/>
              </a:defRPr>
            </a:lvl8pPr>
            <a:lvl9pPr marL="3657600" indent="0" algn="ctr" rtl="0" fontAlgn="base">
              <a:spcBef>
                <a:spcPct val="20000"/>
              </a:spcBef>
              <a:spcAft>
                <a:spcPct val="0"/>
              </a:spcAft>
              <a:buNone/>
              <a:defRPr sz="2000">
                <a:solidFill>
                  <a:schemeClr val="tx1">
                    <a:tint val="75000"/>
                  </a:schemeClr>
                </a:solidFill>
                <a:latin typeface="+mn-lt"/>
              </a:defRPr>
            </a:lvl9pPr>
          </a:lstStyle>
          <a:p>
            <a:pPr marL="342900" indent="-342900" algn="l">
              <a:buFont typeface="Arial" panose="020B0604020202020204" pitchFamily="34" charset="0"/>
              <a:buChar char="•"/>
            </a:pPr>
            <a:r>
              <a:rPr lang="en-US" sz="2400" b="0" kern="0" dirty="0">
                <a:solidFill>
                  <a:schemeClr val="tx1"/>
                </a:solidFill>
                <a:latin typeface="Arial Narrow" panose="020B0606020202030204" pitchFamily="34" charset="0"/>
              </a:rPr>
              <a:t>All testing events auto populate</a:t>
            </a:r>
          </a:p>
          <a:p>
            <a:pPr marL="342900" indent="-342900" algn="l">
              <a:buFont typeface="Arial" panose="020B0604020202020204" pitchFamily="34" charset="0"/>
              <a:buChar char="•"/>
            </a:pPr>
            <a:r>
              <a:rPr lang="en-US" sz="2400" b="0" kern="0" dirty="0">
                <a:solidFill>
                  <a:schemeClr val="tx1"/>
                </a:solidFill>
                <a:latin typeface="Arial Narrow" panose="020B0606020202030204" pitchFamily="34" charset="0"/>
              </a:rPr>
              <a:t>All SS diff auto populate</a:t>
            </a:r>
          </a:p>
        </p:txBody>
      </p:sp>
      <p:pic>
        <p:nvPicPr>
          <p:cNvPr id="2" name="Picture 1"/>
          <p:cNvPicPr>
            <a:picLocks noChangeAspect="1"/>
          </p:cNvPicPr>
          <p:nvPr/>
        </p:nvPicPr>
        <p:blipFill>
          <a:blip r:embed="rId2"/>
          <a:stretch>
            <a:fillRect/>
          </a:stretch>
        </p:blipFill>
        <p:spPr>
          <a:xfrm>
            <a:off x="385811" y="2391503"/>
            <a:ext cx="8186579" cy="4367513"/>
          </a:xfrm>
          <a:prstGeom prst="rect">
            <a:avLst/>
          </a:prstGeom>
        </p:spPr>
      </p:pic>
      <p:sp>
        <p:nvSpPr>
          <p:cNvPr id="11" name="TextBox 10"/>
          <p:cNvSpPr txBox="1"/>
          <p:nvPr/>
        </p:nvSpPr>
        <p:spPr>
          <a:xfrm>
            <a:off x="3222935" y="4925078"/>
            <a:ext cx="1780234" cy="461665"/>
          </a:xfrm>
          <a:prstGeom prst="rect">
            <a:avLst/>
          </a:prstGeom>
          <a:solidFill>
            <a:schemeClr val="bg1"/>
          </a:solidFill>
          <a:ln>
            <a:solidFill>
              <a:schemeClr val="tx1"/>
            </a:solidFill>
          </a:ln>
        </p:spPr>
        <p:txBody>
          <a:bodyPr wrap="square" rtlCol="0">
            <a:spAutoFit/>
          </a:bodyPr>
          <a:lstStyle/>
          <a:p>
            <a:pPr algn="ctr"/>
            <a:r>
              <a:rPr lang="en-US" dirty="0"/>
              <a:t>Same student over 3 testing events</a:t>
            </a:r>
          </a:p>
        </p:txBody>
      </p:sp>
      <p:pic>
        <p:nvPicPr>
          <p:cNvPr id="16" name="Picture 15"/>
          <p:cNvPicPr>
            <a:picLocks noChangeAspect="1"/>
          </p:cNvPicPr>
          <p:nvPr/>
        </p:nvPicPr>
        <p:blipFill>
          <a:blip r:embed="rId3"/>
          <a:stretch>
            <a:fillRect/>
          </a:stretch>
        </p:blipFill>
        <p:spPr>
          <a:xfrm>
            <a:off x="385811" y="2203074"/>
            <a:ext cx="8104762" cy="1523810"/>
          </a:xfrm>
          <a:prstGeom prst="rect">
            <a:avLst/>
          </a:prstGeom>
        </p:spPr>
      </p:pic>
      <p:sp>
        <p:nvSpPr>
          <p:cNvPr id="17" name="Rectangle 16"/>
          <p:cNvSpPr/>
          <p:nvPr/>
        </p:nvSpPr>
        <p:spPr bwMode="auto">
          <a:xfrm>
            <a:off x="2029766" y="2122682"/>
            <a:ext cx="763675" cy="31149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73694785"/>
      </p:ext>
    </p:extLst>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5943" y="557453"/>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The Student Dashboard Report</a:t>
            </a:r>
            <a:br>
              <a:rPr lang="en-US" sz="2400" kern="0" dirty="0">
                <a:solidFill>
                  <a:srgbClr val="1E2950"/>
                </a:solidFill>
                <a:latin typeface="Arial Narrow" panose="020B0606020202030204" pitchFamily="34" charset="0"/>
              </a:rPr>
            </a:br>
            <a:endParaRPr lang="en-US" sz="2400" kern="0" dirty="0">
              <a:solidFill>
                <a:srgbClr val="1E2950"/>
              </a:solidFill>
              <a:latin typeface="Arial Narrow" panose="020B0606020202030204" pitchFamily="34" charset="0"/>
            </a:endParaRPr>
          </a:p>
        </p:txBody>
      </p:sp>
      <p:sp>
        <p:nvSpPr>
          <p:cNvPr id="6" name="Content Placeholder 2"/>
          <p:cNvSpPr txBox="1">
            <a:spLocks/>
          </p:cNvSpPr>
          <p:nvPr/>
        </p:nvSpPr>
        <p:spPr>
          <a:xfrm>
            <a:off x="167180" y="3476204"/>
            <a:ext cx="1932488" cy="495831"/>
          </a:xfrm>
          <a:prstGeom prst="rect">
            <a:avLst/>
          </a:prstGeom>
        </p:spPr>
        <p:txBody>
          <a:bodyPr>
            <a:noAutofit/>
          </a:bodyPr>
          <a:lstStyle>
            <a:lvl1pPr marL="0" indent="0" algn="ctr" rtl="0" eaLnBrk="0" fontAlgn="base" hangingPunct="0">
              <a:spcBef>
                <a:spcPct val="20000"/>
              </a:spcBef>
              <a:spcAft>
                <a:spcPct val="0"/>
              </a:spcAft>
              <a:buNone/>
              <a:defRPr sz="1800">
                <a:solidFill>
                  <a:schemeClr val="tx1">
                    <a:tint val="75000"/>
                  </a:schemeClr>
                </a:solidFill>
                <a:latin typeface="Calibri"/>
                <a:ea typeface="+mn-ea"/>
                <a:cs typeface="Calibri"/>
              </a:defRPr>
            </a:lvl1pPr>
            <a:lvl2pPr marL="457200" indent="0" algn="ctr" rtl="0" eaLnBrk="0" fontAlgn="base" hangingPunct="0">
              <a:spcBef>
                <a:spcPct val="20000"/>
              </a:spcBef>
              <a:spcAft>
                <a:spcPct val="0"/>
              </a:spcAft>
              <a:buNone/>
              <a:defRPr sz="28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000">
                <a:solidFill>
                  <a:schemeClr val="tx1">
                    <a:tint val="75000"/>
                  </a:schemeClr>
                </a:solidFill>
                <a:latin typeface="+mn-lt"/>
              </a:defRPr>
            </a:lvl4pPr>
            <a:lvl5pPr marL="1828800" indent="0" algn="ctr" rtl="0" eaLnBrk="0" fontAlgn="base" hangingPunct="0">
              <a:spcBef>
                <a:spcPct val="20000"/>
              </a:spcBef>
              <a:spcAft>
                <a:spcPct val="0"/>
              </a:spcAft>
              <a:buNone/>
              <a:defRPr sz="2000">
                <a:solidFill>
                  <a:schemeClr val="tx1">
                    <a:tint val="75000"/>
                  </a:schemeClr>
                </a:solidFill>
                <a:latin typeface="+mn-lt"/>
              </a:defRPr>
            </a:lvl5pPr>
            <a:lvl6pPr marL="2286000" indent="0" algn="ctr" rtl="0" fontAlgn="base">
              <a:spcBef>
                <a:spcPct val="20000"/>
              </a:spcBef>
              <a:spcAft>
                <a:spcPct val="0"/>
              </a:spcAft>
              <a:buNone/>
              <a:defRPr sz="2000">
                <a:solidFill>
                  <a:schemeClr val="tx1">
                    <a:tint val="75000"/>
                  </a:schemeClr>
                </a:solidFill>
                <a:latin typeface="+mn-lt"/>
              </a:defRPr>
            </a:lvl6pPr>
            <a:lvl7pPr marL="2743200" indent="0" algn="ctr" rtl="0" fontAlgn="base">
              <a:spcBef>
                <a:spcPct val="20000"/>
              </a:spcBef>
              <a:spcAft>
                <a:spcPct val="0"/>
              </a:spcAft>
              <a:buNone/>
              <a:defRPr sz="2000">
                <a:solidFill>
                  <a:schemeClr val="tx1">
                    <a:tint val="75000"/>
                  </a:schemeClr>
                </a:solidFill>
                <a:latin typeface="+mn-lt"/>
              </a:defRPr>
            </a:lvl7pPr>
            <a:lvl8pPr marL="3200400" indent="0" algn="ctr" rtl="0" fontAlgn="base">
              <a:spcBef>
                <a:spcPct val="20000"/>
              </a:spcBef>
              <a:spcAft>
                <a:spcPct val="0"/>
              </a:spcAft>
              <a:buNone/>
              <a:defRPr sz="2000">
                <a:solidFill>
                  <a:schemeClr val="tx1">
                    <a:tint val="75000"/>
                  </a:schemeClr>
                </a:solidFill>
                <a:latin typeface="+mn-lt"/>
              </a:defRPr>
            </a:lvl8pPr>
            <a:lvl9pPr marL="3657600" indent="0" algn="ctr" rtl="0" fontAlgn="base">
              <a:spcBef>
                <a:spcPct val="20000"/>
              </a:spcBef>
              <a:spcAft>
                <a:spcPct val="0"/>
              </a:spcAft>
              <a:buNone/>
              <a:defRPr sz="2000">
                <a:solidFill>
                  <a:schemeClr val="tx1">
                    <a:tint val="75000"/>
                  </a:schemeClr>
                </a:solidFill>
                <a:latin typeface="+mn-lt"/>
              </a:defRPr>
            </a:lvl9pPr>
          </a:lstStyle>
          <a:p>
            <a:pPr algn="l"/>
            <a:r>
              <a:rPr lang="en-US" sz="2400" b="0" kern="0" dirty="0">
                <a:solidFill>
                  <a:schemeClr val="tx1"/>
                </a:solidFill>
                <a:latin typeface="Arial Narrow" panose="020B0606020202030204" pitchFamily="34" charset="0"/>
              </a:rPr>
              <a:t>All testing events auto populate for an individual student</a:t>
            </a:r>
          </a:p>
        </p:txBody>
      </p:sp>
      <p:pic>
        <p:nvPicPr>
          <p:cNvPr id="13" name="Picture 12"/>
          <p:cNvPicPr>
            <a:picLocks noChangeAspect="1"/>
          </p:cNvPicPr>
          <p:nvPr/>
        </p:nvPicPr>
        <p:blipFill>
          <a:blip r:embed="rId2"/>
          <a:stretch>
            <a:fillRect/>
          </a:stretch>
        </p:blipFill>
        <p:spPr>
          <a:xfrm>
            <a:off x="0" y="1303415"/>
            <a:ext cx="8152381" cy="1533333"/>
          </a:xfrm>
          <a:prstGeom prst="rect">
            <a:avLst/>
          </a:prstGeom>
          <a:ln>
            <a:solidFill>
              <a:schemeClr val="tx1"/>
            </a:solidFill>
          </a:ln>
        </p:spPr>
      </p:pic>
      <p:pic>
        <p:nvPicPr>
          <p:cNvPr id="14" name="Picture 13"/>
          <p:cNvPicPr>
            <a:picLocks noChangeAspect="1"/>
          </p:cNvPicPr>
          <p:nvPr/>
        </p:nvPicPr>
        <p:blipFill>
          <a:blip r:embed="rId3"/>
          <a:stretch>
            <a:fillRect/>
          </a:stretch>
        </p:blipFill>
        <p:spPr>
          <a:xfrm>
            <a:off x="2257860" y="2255015"/>
            <a:ext cx="6725961" cy="4507087"/>
          </a:xfrm>
          <a:prstGeom prst="rect">
            <a:avLst/>
          </a:prstGeom>
          <a:ln>
            <a:solidFill>
              <a:schemeClr val="tx1"/>
            </a:solidFill>
          </a:ln>
        </p:spPr>
      </p:pic>
      <p:sp>
        <p:nvSpPr>
          <p:cNvPr id="16" name="TextBox 15"/>
          <p:cNvSpPr txBox="1"/>
          <p:nvPr/>
        </p:nvSpPr>
        <p:spPr>
          <a:xfrm>
            <a:off x="4839343" y="5218030"/>
            <a:ext cx="1780234" cy="461665"/>
          </a:xfrm>
          <a:prstGeom prst="rect">
            <a:avLst/>
          </a:prstGeom>
          <a:solidFill>
            <a:schemeClr val="bg1"/>
          </a:solidFill>
          <a:ln>
            <a:solidFill>
              <a:schemeClr val="tx1"/>
            </a:solidFill>
          </a:ln>
        </p:spPr>
        <p:txBody>
          <a:bodyPr wrap="square" rtlCol="0">
            <a:spAutoFit/>
          </a:bodyPr>
          <a:lstStyle/>
          <a:p>
            <a:pPr algn="ctr"/>
            <a:r>
              <a:rPr lang="en-US" dirty="0"/>
              <a:t>Same student over 3 testing events</a:t>
            </a:r>
          </a:p>
        </p:txBody>
      </p:sp>
      <p:cxnSp>
        <p:nvCxnSpPr>
          <p:cNvPr id="17" name="Straight Arrow Connector 16"/>
          <p:cNvCxnSpPr/>
          <p:nvPr/>
        </p:nvCxnSpPr>
        <p:spPr bwMode="auto">
          <a:xfrm>
            <a:off x="8075439" y="3854389"/>
            <a:ext cx="385373" cy="44189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8" name="TextBox 17"/>
          <p:cNvSpPr txBox="1"/>
          <p:nvPr/>
        </p:nvSpPr>
        <p:spPr>
          <a:xfrm>
            <a:off x="6990139" y="3659144"/>
            <a:ext cx="1306286" cy="646331"/>
          </a:xfrm>
          <a:prstGeom prst="rect">
            <a:avLst/>
          </a:prstGeom>
          <a:solidFill>
            <a:schemeClr val="bg1"/>
          </a:solidFill>
          <a:ln>
            <a:solidFill>
              <a:schemeClr val="tx1"/>
            </a:solidFill>
          </a:ln>
        </p:spPr>
        <p:txBody>
          <a:bodyPr wrap="square" rtlCol="0">
            <a:spAutoFit/>
          </a:bodyPr>
          <a:lstStyle/>
          <a:p>
            <a:pPr algn="ctr"/>
            <a:r>
              <a:rPr lang="en-US" dirty="0"/>
              <a:t>click on any domain to remove it from the graph.</a:t>
            </a:r>
          </a:p>
        </p:txBody>
      </p:sp>
    </p:spTree>
    <p:extLst>
      <p:ext uri="{BB962C8B-B14F-4D97-AF65-F5344CB8AC3E}">
        <p14:creationId xmlns:p14="http://schemas.microsoft.com/office/powerpoint/2010/main" val="3980701701"/>
      </p:ext>
    </p:extLst>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w Cen MT" panose="020B0602020104020603" pitchFamily="34" charset="77"/>
              </a:rPr>
              <a:t>About Data Recognition Corporation</a:t>
            </a:r>
          </a:p>
        </p:txBody>
      </p:sp>
      <p:sp>
        <p:nvSpPr>
          <p:cNvPr id="5" name="Rectangle 4"/>
          <p:cNvSpPr/>
          <p:nvPr/>
        </p:nvSpPr>
        <p:spPr bwMode="auto">
          <a:xfrm>
            <a:off x="47298" y="6022427"/>
            <a:ext cx="1059543" cy="80404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3" name="Content Placeholder 2"/>
          <p:cNvSpPr>
            <a:spLocks noGrp="1"/>
          </p:cNvSpPr>
          <p:nvPr>
            <p:ph idx="1"/>
          </p:nvPr>
        </p:nvSpPr>
        <p:spPr>
          <a:xfrm>
            <a:off x="442451" y="1464816"/>
            <a:ext cx="5106093" cy="4959631"/>
          </a:xfrm>
        </p:spPr>
        <p:txBody>
          <a:bodyPr>
            <a:normAutofit/>
          </a:bodyPr>
          <a:lstStyle/>
          <a:p>
            <a:pPr marL="533400" indent="-533400">
              <a:lnSpc>
                <a:spcPct val="90000"/>
              </a:lnSpc>
              <a:buFont typeface="Arial" panose="020B0604020202020204" pitchFamily="34" charset="0"/>
              <a:buChar char="•"/>
            </a:pPr>
            <a:r>
              <a:rPr lang="en-US" sz="2000" dirty="0">
                <a:solidFill>
                  <a:srgbClr val="022F65"/>
                </a:solidFill>
                <a:latin typeface="Tw Cen MT Condensed Extra Bold" panose="020B0803020202020204" pitchFamily="34" charset="0"/>
              </a:rPr>
              <a:t>Founded in 1978</a:t>
            </a:r>
            <a:br>
              <a:rPr lang="en-US" sz="2000" dirty="0">
                <a:solidFill>
                  <a:srgbClr val="022F65"/>
                </a:solidFill>
                <a:latin typeface="Tw Cen MT Condensed Extra Bold" panose="020B0803020202020204" pitchFamily="34" charset="0"/>
              </a:rPr>
            </a:br>
            <a:endParaRPr lang="en-US" sz="2000" dirty="0">
              <a:solidFill>
                <a:srgbClr val="022F65"/>
              </a:solidFill>
              <a:latin typeface="Tw Cen MT Condensed Extra Bold" panose="020B0803020202020204" pitchFamily="34" charset="0"/>
            </a:endParaRPr>
          </a:p>
          <a:p>
            <a:pPr marL="533400" indent="-533400">
              <a:lnSpc>
                <a:spcPct val="90000"/>
              </a:lnSpc>
              <a:buFont typeface="Arial" panose="020B0604020202020204" pitchFamily="34" charset="0"/>
              <a:buChar char="•"/>
            </a:pPr>
            <a:r>
              <a:rPr lang="en-US" sz="2000" dirty="0">
                <a:solidFill>
                  <a:srgbClr val="022F65"/>
                </a:solidFill>
                <a:latin typeface="Tw Cen MT Condensed Extra Bold" panose="020B0803020202020204" pitchFamily="34" charset="0"/>
              </a:rPr>
              <a:t>9 offices around the US</a:t>
            </a:r>
          </a:p>
          <a:p>
            <a:pPr marL="533400" indent="-533400">
              <a:lnSpc>
                <a:spcPct val="90000"/>
              </a:lnSpc>
              <a:buFont typeface="Arial" panose="020B0604020202020204" pitchFamily="34" charset="0"/>
              <a:buChar char="•"/>
            </a:pPr>
            <a:endParaRPr lang="en-US" sz="2000" dirty="0">
              <a:solidFill>
                <a:srgbClr val="022F65"/>
              </a:solidFill>
              <a:latin typeface="Tw Cen MT Condensed Extra Bold" panose="020B0803020202020204" pitchFamily="34" charset="0"/>
            </a:endParaRPr>
          </a:p>
          <a:p>
            <a:pPr marL="533400" indent="-533400">
              <a:lnSpc>
                <a:spcPct val="90000"/>
              </a:lnSpc>
              <a:buFont typeface="Arial" panose="020B0604020202020204" pitchFamily="34" charset="0"/>
              <a:buChar char="•"/>
            </a:pPr>
            <a:r>
              <a:rPr lang="en-US" sz="2000" dirty="0">
                <a:solidFill>
                  <a:srgbClr val="022F65"/>
                </a:solidFill>
                <a:latin typeface="Tw Cen MT Condensed Extra Bold" panose="020B0803020202020204" pitchFamily="34" charset="0"/>
              </a:rPr>
              <a:t>Headquarters in Maple Grove, MN</a:t>
            </a:r>
          </a:p>
          <a:p>
            <a:pPr marL="533400" indent="-533400">
              <a:lnSpc>
                <a:spcPct val="90000"/>
              </a:lnSpc>
              <a:buFont typeface="Arial" panose="020B0604020202020204" pitchFamily="34" charset="0"/>
              <a:buChar char="•"/>
            </a:pPr>
            <a:endParaRPr lang="en-US" sz="2000" dirty="0">
              <a:solidFill>
                <a:srgbClr val="022F65"/>
              </a:solidFill>
              <a:latin typeface="Tw Cen MT Condensed Extra Bold" panose="020B0803020202020204" pitchFamily="34" charset="0"/>
            </a:endParaRPr>
          </a:p>
          <a:p>
            <a:pPr marL="533400" indent="-533400">
              <a:lnSpc>
                <a:spcPct val="90000"/>
              </a:lnSpc>
              <a:buFont typeface="Arial" panose="020B0604020202020204" pitchFamily="34" charset="0"/>
              <a:buChar char="•"/>
            </a:pPr>
            <a:r>
              <a:rPr lang="en-US" sz="2000" dirty="0">
                <a:solidFill>
                  <a:srgbClr val="022F65"/>
                </a:solidFill>
                <a:latin typeface="Tw Cen MT Condensed Extra Bold" panose="020B0803020202020204" pitchFamily="34" charset="0"/>
              </a:rPr>
              <a:t>Conducts educational assessment programs</a:t>
            </a:r>
          </a:p>
          <a:p>
            <a:pPr marL="533400" indent="-533400">
              <a:lnSpc>
                <a:spcPct val="90000"/>
              </a:lnSpc>
              <a:buFont typeface="Arial" panose="020B0604020202020204" pitchFamily="34" charset="0"/>
              <a:buChar char="•"/>
            </a:pPr>
            <a:endParaRPr lang="en-US" sz="2000" dirty="0">
              <a:solidFill>
                <a:srgbClr val="022F65"/>
              </a:solidFill>
              <a:latin typeface="Tw Cen MT Condensed Extra Bold" panose="020B0803020202020204" pitchFamily="34" charset="0"/>
            </a:endParaRPr>
          </a:p>
          <a:p>
            <a:pPr marL="533400" indent="-533400">
              <a:lnSpc>
                <a:spcPct val="90000"/>
              </a:lnSpc>
              <a:buFont typeface="Arial" panose="020B0604020202020204" pitchFamily="34" charset="0"/>
              <a:buChar char="•"/>
            </a:pPr>
            <a:r>
              <a:rPr lang="en-US" sz="2000" dirty="0">
                <a:solidFill>
                  <a:srgbClr val="022F65"/>
                </a:solidFill>
                <a:latin typeface="Tw Cen MT Condensed Extra Bold" panose="020B0803020202020204" pitchFamily="34" charset="0"/>
              </a:rPr>
              <a:t>Reports results to thousands of clients                                                       via web-based platform:  </a:t>
            </a:r>
            <a:r>
              <a:rPr lang="en-US" sz="2000" dirty="0">
                <a:solidFill>
                  <a:srgbClr val="022F65"/>
                </a:solidFill>
                <a:latin typeface="Tw Cen MT Condensed Extra Bold" panose="020B0803020202020204" pitchFamily="34" charset="0"/>
                <a:ea typeface="Calibri" charset="0"/>
                <a:cs typeface="Calibri" charset="0"/>
              </a:rPr>
              <a:t>DRC INSIGHT</a:t>
            </a:r>
          </a:p>
          <a:p>
            <a:pPr marL="533400" indent="-533400">
              <a:lnSpc>
                <a:spcPct val="90000"/>
              </a:lnSpc>
              <a:buFont typeface="Arial" panose="020B0604020202020204" pitchFamily="34" charset="0"/>
              <a:buChar char="•"/>
            </a:pPr>
            <a:endParaRPr lang="en-US" sz="2000" dirty="0">
              <a:solidFill>
                <a:srgbClr val="022F65"/>
              </a:solidFill>
              <a:latin typeface="Tw Cen MT Condensed Extra Bold" panose="020B0803020202020204" pitchFamily="34" charset="0"/>
              <a:ea typeface="Calibri" charset="0"/>
              <a:cs typeface="Calibri" charset="0"/>
            </a:endParaRPr>
          </a:p>
          <a:p>
            <a:pPr marL="533400" indent="-533400">
              <a:lnSpc>
                <a:spcPct val="90000"/>
              </a:lnSpc>
              <a:buFont typeface="Arial" panose="020B0604020202020204" pitchFamily="34" charset="0"/>
              <a:buChar char="•"/>
            </a:pPr>
            <a:r>
              <a:rPr lang="en-US" sz="2000" dirty="0">
                <a:solidFill>
                  <a:srgbClr val="022F65"/>
                </a:solidFill>
                <a:latin typeface="Tw Cen MT Condensed Extra Bold" panose="020B0803020202020204" pitchFamily="34" charset="0"/>
                <a:cs typeface="Calibri" panose="020F0502020204030204" pitchFamily="34" charset="0"/>
              </a:rPr>
              <a:t>Delivers more than 46 million secure online assessments annually</a:t>
            </a:r>
            <a:endParaRPr lang="en-US" sz="2000" dirty="0">
              <a:solidFill>
                <a:srgbClr val="022F65"/>
              </a:solidFill>
              <a:latin typeface="Tw Cen MT Condensed Extra Bold" panose="020B0803020202020204" pitchFamily="34" charset="0"/>
              <a:ea typeface="Calibri" charset="0"/>
              <a:cs typeface="Calibri" charset="0"/>
            </a:endParaRPr>
          </a:p>
          <a:p>
            <a:pPr marL="0" indent="0">
              <a:lnSpc>
                <a:spcPct val="90000"/>
              </a:lnSpc>
              <a:buNone/>
            </a:pPr>
            <a:endParaRPr lang="en-US" sz="2000" dirty="0">
              <a:solidFill>
                <a:srgbClr val="022F65"/>
              </a:solidFill>
              <a:latin typeface="Tw Cen MT Condensed Extra Bold" panose="020B0803020202020204" pitchFamily="34" charset="0"/>
              <a:ea typeface="Calibri" charset="0"/>
              <a:cs typeface="Calibri" charset="0"/>
            </a:endParaRPr>
          </a:p>
          <a:p>
            <a:pPr marL="0" indent="0">
              <a:lnSpc>
                <a:spcPct val="90000"/>
              </a:lnSpc>
              <a:buNone/>
            </a:pPr>
            <a:endParaRPr lang="en-US" sz="2000" dirty="0">
              <a:solidFill>
                <a:srgbClr val="022F65"/>
              </a:solidFill>
              <a:latin typeface="Tw Cen MT Condensed Extra Bold" panose="020B0803020202020204" pitchFamily="34" charset="0"/>
              <a:ea typeface="Calibri" charset="0"/>
              <a:cs typeface="Calibri" charset="0"/>
            </a:endParaRPr>
          </a:p>
          <a:p>
            <a:pPr marL="0" indent="0">
              <a:lnSpc>
                <a:spcPct val="90000"/>
              </a:lnSpc>
              <a:buNone/>
            </a:pPr>
            <a:endParaRPr lang="en-US" sz="2000" b="1" dirty="0">
              <a:solidFill>
                <a:srgbClr val="022F65"/>
              </a:solidFill>
              <a:latin typeface="Tw Cen MT Condensed Extra Bold" panose="020B0803020202020204" pitchFamily="34" charset="0"/>
              <a:ea typeface="Calibri" charset="0"/>
              <a:cs typeface="Calibri" charset="0"/>
            </a:endParaRPr>
          </a:p>
          <a:p>
            <a:pPr marL="0" indent="0">
              <a:lnSpc>
                <a:spcPct val="90000"/>
              </a:lnSpc>
              <a:buNone/>
            </a:pPr>
            <a:endParaRPr lang="en-US" dirty="0">
              <a:latin typeface="Tw Cen MT" panose="020B0602020104020603" pitchFamily="34" charset="77"/>
              <a:ea typeface="Calibri" charset="0"/>
              <a:cs typeface="Calibri" charset="0"/>
            </a:endParaRPr>
          </a:p>
        </p:txBody>
      </p:sp>
      <p:pic>
        <p:nvPicPr>
          <p:cNvPr id="7" name="Picture 6"/>
          <p:cNvPicPr>
            <a:picLocks noChangeAspect="1"/>
          </p:cNvPicPr>
          <p:nvPr/>
        </p:nvPicPr>
        <p:blipFill rotWithShape="1">
          <a:blip r:embed="rId3"/>
          <a:srcRect l="3867" t="6688" r="4126" b="6133"/>
          <a:stretch/>
        </p:blipFill>
        <p:spPr>
          <a:xfrm>
            <a:off x="5627389" y="2460785"/>
            <a:ext cx="3030050" cy="21429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89454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95943" y="1336734"/>
            <a:ext cx="7825992" cy="906411"/>
          </a:xfrm>
          <a:prstGeom prst="rect">
            <a:avLst/>
          </a:prstGeom>
          <a:solidFill>
            <a:schemeClr val="bg1"/>
          </a:solidFill>
        </p:spPr>
        <p:txBody>
          <a:bodyPr>
            <a:noAutofit/>
          </a:bodyPr>
          <a:lstStyle>
            <a:lvl1pPr marL="0" indent="0" algn="ctr" rtl="0" eaLnBrk="0" fontAlgn="base" hangingPunct="0">
              <a:spcBef>
                <a:spcPct val="20000"/>
              </a:spcBef>
              <a:spcAft>
                <a:spcPct val="0"/>
              </a:spcAft>
              <a:buNone/>
              <a:defRPr sz="1800">
                <a:solidFill>
                  <a:schemeClr val="tx1">
                    <a:tint val="75000"/>
                  </a:schemeClr>
                </a:solidFill>
                <a:latin typeface="Calibri"/>
                <a:ea typeface="+mn-ea"/>
                <a:cs typeface="Calibri"/>
              </a:defRPr>
            </a:lvl1pPr>
            <a:lvl2pPr marL="457200" indent="0" algn="ctr" rtl="0" eaLnBrk="0" fontAlgn="base" hangingPunct="0">
              <a:spcBef>
                <a:spcPct val="20000"/>
              </a:spcBef>
              <a:spcAft>
                <a:spcPct val="0"/>
              </a:spcAft>
              <a:buNone/>
              <a:defRPr sz="28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000">
                <a:solidFill>
                  <a:schemeClr val="tx1">
                    <a:tint val="75000"/>
                  </a:schemeClr>
                </a:solidFill>
                <a:latin typeface="+mn-lt"/>
              </a:defRPr>
            </a:lvl4pPr>
            <a:lvl5pPr marL="1828800" indent="0" algn="ctr" rtl="0" eaLnBrk="0" fontAlgn="base" hangingPunct="0">
              <a:spcBef>
                <a:spcPct val="20000"/>
              </a:spcBef>
              <a:spcAft>
                <a:spcPct val="0"/>
              </a:spcAft>
              <a:buNone/>
              <a:defRPr sz="2000">
                <a:solidFill>
                  <a:schemeClr val="tx1">
                    <a:tint val="75000"/>
                  </a:schemeClr>
                </a:solidFill>
                <a:latin typeface="+mn-lt"/>
              </a:defRPr>
            </a:lvl5pPr>
            <a:lvl6pPr marL="2286000" indent="0" algn="ctr" rtl="0" fontAlgn="base">
              <a:spcBef>
                <a:spcPct val="20000"/>
              </a:spcBef>
              <a:spcAft>
                <a:spcPct val="0"/>
              </a:spcAft>
              <a:buNone/>
              <a:defRPr sz="2000">
                <a:solidFill>
                  <a:schemeClr val="tx1">
                    <a:tint val="75000"/>
                  </a:schemeClr>
                </a:solidFill>
                <a:latin typeface="+mn-lt"/>
              </a:defRPr>
            </a:lvl6pPr>
            <a:lvl7pPr marL="2743200" indent="0" algn="ctr" rtl="0" fontAlgn="base">
              <a:spcBef>
                <a:spcPct val="20000"/>
              </a:spcBef>
              <a:spcAft>
                <a:spcPct val="0"/>
              </a:spcAft>
              <a:buNone/>
              <a:defRPr sz="2000">
                <a:solidFill>
                  <a:schemeClr val="tx1">
                    <a:tint val="75000"/>
                  </a:schemeClr>
                </a:solidFill>
                <a:latin typeface="+mn-lt"/>
              </a:defRPr>
            </a:lvl7pPr>
            <a:lvl8pPr marL="3200400" indent="0" algn="ctr" rtl="0" fontAlgn="base">
              <a:spcBef>
                <a:spcPct val="20000"/>
              </a:spcBef>
              <a:spcAft>
                <a:spcPct val="0"/>
              </a:spcAft>
              <a:buNone/>
              <a:defRPr sz="2000">
                <a:solidFill>
                  <a:schemeClr val="tx1">
                    <a:tint val="75000"/>
                  </a:schemeClr>
                </a:solidFill>
                <a:latin typeface="+mn-lt"/>
              </a:defRPr>
            </a:lvl8pPr>
            <a:lvl9pPr marL="3657600" indent="0" algn="ctr" rtl="0" fontAlgn="base">
              <a:spcBef>
                <a:spcPct val="20000"/>
              </a:spcBef>
              <a:spcAft>
                <a:spcPct val="0"/>
              </a:spcAft>
              <a:buNone/>
              <a:defRPr sz="2000">
                <a:solidFill>
                  <a:schemeClr val="tx1">
                    <a:tint val="75000"/>
                  </a:schemeClr>
                </a:solidFill>
                <a:latin typeface="+mn-lt"/>
              </a:defRPr>
            </a:lvl9pPr>
          </a:lstStyle>
          <a:p>
            <a:pPr algn="l"/>
            <a:r>
              <a:rPr lang="en-US" sz="2400" b="0" kern="0" dirty="0">
                <a:solidFill>
                  <a:schemeClr val="tx1"/>
                </a:solidFill>
                <a:latin typeface="Arial Narrow" panose="020B0606020202030204" pitchFamily="34" charset="0"/>
              </a:rPr>
              <a:t>Allows you to analyze student performance on each item</a:t>
            </a:r>
          </a:p>
        </p:txBody>
      </p:sp>
      <p:sp>
        <p:nvSpPr>
          <p:cNvPr id="6" name="Title 1"/>
          <p:cNvSpPr txBox="1">
            <a:spLocks/>
          </p:cNvSpPr>
          <p:nvPr/>
        </p:nvSpPr>
        <p:spPr>
          <a:xfrm>
            <a:off x="195943" y="557453"/>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The Item Roster Report</a:t>
            </a:r>
            <a:br>
              <a:rPr lang="en-US" sz="2400" kern="0" dirty="0">
                <a:solidFill>
                  <a:srgbClr val="1E2950"/>
                </a:solidFill>
                <a:latin typeface="Arial Narrow" panose="020B0606020202030204" pitchFamily="34" charset="0"/>
              </a:rPr>
            </a:br>
            <a:endParaRPr lang="en-US" sz="2400" kern="0" dirty="0">
              <a:solidFill>
                <a:srgbClr val="1E2950"/>
              </a:solidFill>
              <a:latin typeface="Arial Narrow" panose="020B0606020202030204" pitchFamily="34" charset="0"/>
            </a:endParaRPr>
          </a:p>
        </p:txBody>
      </p:sp>
      <p:pic>
        <p:nvPicPr>
          <p:cNvPr id="8" name="Picture 7"/>
          <p:cNvPicPr>
            <a:picLocks noChangeAspect="1"/>
          </p:cNvPicPr>
          <p:nvPr/>
        </p:nvPicPr>
        <p:blipFill>
          <a:blip r:embed="rId2"/>
          <a:stretch>
            <a:fillRect/>
          </a:stretch>
        </p:blipFill>
        <p:spPr>
          <a:xfrm>
            <a:off x="605909" y="1943686"/>
            <a:ext cx="7734277" cy="485837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384899" y="1875992"/>
            <a:ext cx="8156200" cy="1552649"/>
          </a:xfrm>
          <a:prstGeom prst="rect">
            <a:avLst/>
          </a:prstGeom>
          <a:ln>
            <a:solidFill>
              <a:schemeClr val="tx1"/>
            </a:solidFill>
          </a:ln>
        </p:spPr>
      </p:pic>
      <p:sp>
        <p:nvSpPr>
          <p:cNvPr id="10" name="Rectangle 9"/>
          <p:cNvSpPr/>
          <p:nvPr/>
        </p:nvSpPr>
        <p:spPr bwMode="auto">
          <a:xfrm>
            <a:off x="1899138" y="4913644"/>
            <a:ext cx="6290269" cy="411982"/>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782327132"/>
      </p:ext>
    </p:extLst>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0725" y="587599"/>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Summary of Skill Areas</a:t>
            </a:r>
          </a:p>
        </p:txBody>
      </p:sp>
      <p:pic>
        <p:nvPicPr>
          <p:cNvPr id="5" name="Picture 4"/>
          <p:cNvPicPr>
            <a:picLocks noChangeAspect="1"/>
          </p:cNvPicPr>
          <p:nvPr/>
        </p:nvPicPr>
        <p:blipFill>
          <a:blip r:embed="rId2"/>
          <a:stretch>
            <a:fillRect/>
          </a:stretch>
        </p:blipFill>
        <p:spPr>
          <a:xfrm>
            <a:off x="150725" y="1388593"/>
            <a:ext cx="6627489" cy="3754515"/>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2775830" y="3725579"/>
            <a:ext cx="6131972" cy="2975734"/>
          </a:xfrm>
          <a:prstGeom prst="rect">
            <a:avLst/>
          </a:prstGeom>
          <a:ln>
            <a:solidFill>
              <a:schemeClr val="tx1"/>
            </a:solidFill>
          </a:ln>
        </p:spPr>
      </p:pic>
      <p:sp>
        <p:nvSpPr>
          <p:cNvPr id="11" name="TextBox 10"/>
          <p:cNvSpPr txBox="1"/>
          <p:nvPr/>
        </p:nvSpPr>
        <p:spPr>
          <a:xfrm>
            <a:off x="6911189" y="1587590"/>
            <a:ext cx="1863638" cy="1938992"/>
          </a:xfrm>
          <a:prstGeom prst="rect">
            <a:avLst/>
          </a:prstGeom>
          <a:noFill/>
        </p:spPr>
        <p:txBody>
          <a:bodyPr wrap="square" rtlCol="0">
            <a:spAutoFit/>
          </a:bodyPr>
          <a:lstStyle/>
          <a:p>
            <a:r>
              <a:rPr lang="en-US" sz="2000" b="0" dirty="0"/>
              <a:t>Allows you to analyze grades as a whole throughout the district and/or school by school.</a:t>
            </a:r>
          </a:p>
        </p:txBody>
      </p:sp>
      <p:sp>
        <p:nvSpPr>
          <p:cNvPr id="12" name="TextBox 11"/>
          <p:cNvSpPr txBox="1"/>
          <p:nvPr/>
        </p:nvSpPr>
        <p:spPr>
          <a:xfrm>
            <a:off x="251209" y="5536642"/>
            <a:ext cx="2090057" cy="1323439"/>
          </a:xfrm>
          <a:prstGeom prst="rect">
            <a:avLst/>
          </a:prstGeom>
          <a:noFill/>
        </p:spPr>
        <p:txBody>
          <a:bodyPr wrap="square" rtlCol="0">
            <a:spAutoFit/>
          </a:bodyPr>
          <a:lstStyle/>
          <a:p>
            <a:r>
              <a:rPr lang="en-US" sz="2000" b="0" dirty="0"/>
              <a:t>Each bar provides additional data when hovered over.</a:t>
            </a:r>
          </a:p>
          <a:p>
            <a:endParaRPr lang="en-US" sz="2000" b="0" dirty="0"/>
          </a:p>
        </p:txBody>
      </p:sp>
    </p:spTree>
    <p:extLst>
      <p:ext uri="{BB962C8B-B14F-4D97-AF65-F5344CB8AC3E}">
        <p14:creationId xmlns:p14="http://schemas.microsoft.com/office/powerpoint/2010/main" val="2685748685"/>
      </p:ext>
    </p:extLst>
  </p:cSld>
  <p:clrMapOvr>
    <a:masterClrMapping/>
  </p:clrMapOvr>
  <p:transition>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725" y="587599"/>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Summary of Skill Areas - continued</a:t>
            </a:r>
          </a:p>
        </p:txBody>
      </p:sp>
      <p:pic>
        <p:nvPicPr>
          <p:cNvPr id="5" name="Picture 4"/>
          <p:cNvPicPr>
            <a:picLocks noChangeAspect="1"/>
          </p:cNvPicPr>
          <p:nvPr/>
        </p:nvPicPr>
        <p:blipFill>
          <a:blip r:embed="rId2"/>
          <a:stretch>
            <a:fillRect/>
          </a:stretch>
        </p:blipFill>
        <p:spPr>
          <a:xfrm>
            <a:off x="1577591" y="1387340"/>
            <a:ext cx="7425732" cy="2483607"/>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1108478" y="4068281"/>
            <a:ext cx="3875504" cy="2655724"/>
          </a:xfrm>
          <a:prstGeom prst="rect">
            <a:avLst/>
          </a:prstGeom>
          <a:ln>
            <a:solidFill>
              <a:schemeClr val="tx1"/>
            </a:solidFill>
          </a:ln>
        </p:spPr>
      </p:pic>
      <p:sp>
        <p:nvSpPr>
          <p:cNvPr id="7" name="TextBox 6"/>
          <p:cNvSpPr txBox="1"/>
          <p:nvPr/>
        </p:nvSpPr>
        <p:spPr>
          <a:xfrm>
            <a:off x="5215095" y="3995678"/>
            <a:ext cx="3788228" cy="2862322"/>
          </a:xfrm>
          <a:prstGeom prst="rect">
            <a:avLst/>
          </a:prstGeom>
          <a:noFill/>
        </p:spPr>
        <p:txBody>
          <a:bodyPr wrap="square" rtlCol="0">
            <a:spAutoFit/>
          </a:bodyPr>
          <a:lstStyle/>
          <a:p>
            <a:r>
              <a:rPr lang="en-US" sz="2000" b="0" dirty="0"/>
              <a:t>Provides the percentage of students in each proficiency level across a grade in a district and/or school for the testing event/date chosen.</a:t>
            </a:r>
          </a:p>
          <a:p>
            <a:endParaRPr lang="en-US" sz="2000" b="0" dirty="0"/>
          </a:p>
          <a:p>
            <a:r>
              <a:rPr lang="en-US" sz="2000" b="0" dirty="0"/>
              <a:t>Click on the hyperlink under the performance pie chart for a graphic representation of this same information.</a:t>
            </a:r>
          </a:p>
        </p:txBody>
      </p:sp>
      <p:sp>
        <p:nvSpPr>
          <p:cNvPr id="8" name="TextBox 7"/>
          <p:cNvSpPr txBox="1"/>
          <p:nvPr/>
        </p:nvSpPr>
        <p:spPr>
          <a:xfrm>
            <a:off x="80386" y="1812369"/>
            <a:ext cx="1577591" cy="1323439"/>
          </a:xfrm>
          <a:prstGeom prst="rect">
            <a:avLst/>
          </a:prstGeom>
          <a:noFill/>
        </p:spPr>
        <p:txBody>
          <a:bodyPr wrap="square" rtlCol="0">
            <a:spAutoFit/>
          </a:bodyPr>
          <a:lstStyle/>
          <a:p>
            <a:r>
              <a:rPr lang="en-US" sz="2000" b="0" dirty="0"/>
              <a:t>Scroll down to find the summary list of skill areas</a:t>
            </a:r>
          </a:p>
        </p:txBody>
      </p:sp>
    </p:spTree>
    <p:extLst>
      <p:ext uri="{BB962C8B-B14F-4D97-AF65-F5344CB8AC3E}">
        <p14:creationId xmlns:p14="http://schemas.microsoft.com/office/powerpoint/2010/main" val="1067800173"/>
      </p:ext>
    </p:extLst>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70" y="1706073"/>
            <a:ext cx="8119068" cy="4591932"/>
          </a:xfrm>
          <a:prstGeom prst="rect">
            <a:avLst/>
          </a:prstGeom>
          <a:ln>
            <a:solidFill>
              <a:schemeClr val="tx1"/>
            </a:solidFill>
          </a:ln>
        </p:spPr>
      </p:pic>
      <p:sp>
        <p:nvSpPr>
          <p:cNvPr id="4" name="TextBox 3"/>
          <p:cNvSpPr txBox="1"/>
          <p:nvPr/>
        </p:nvSpPr>
        <p:spPr>
          <a:xfrm>
            <a:off x="7935173" y="3474589"/>
            <a:ext cx="954594" cy="1384995"/>
          </a:xfrm>
          <a:prstGeom prst="rect">
            <a:avLst/>
          </a:prstGeom>
          <a:solidFill>
            <a:schemeClr val="bg1"/>
          </a:solidFill>
          <a:ln>
            <a:solidFill>
              <a:schemeClr val="tx1"/>
            </a:solidFill>
          </a:ln>
        </p:spPr>
        <p:txBody>
          <a:bodyPr wrap="square" rtlCol="0">
            <a:spAutoFit/>
          </a:bodyPr>
          <a:lstStyle/>
          <a:p>
            <a:r>
              <a:rPr lang="en-US" dirty="0"/>
              <a:t>This group of 2</a:t>
            </a:r>
            <a:r>
              <a:rPr lang="en-US" baseline="30000" dirty="0"/>
              <a:t>nd</a:t>
            </a:r>
            <a:r>
              <a:rPr lang="en-US" dirty="0"/>
              <a:t> graders is performing below the RGA in this strand</a:t>
            </a:r>
          </a:p>
        </p:txBody>
      </p:sp>
      <p:sp>
        <p:nvSpPr>
          <p:cNvPr id="6" name="Title 1"/>
          <p:cNvSpPr txBox="1">
            <a:spLocks/>
          </p:cNvSpPr>
          <p:nvPr/>
        </p:nvSpPr>
        <p:spPr>
          <a:xfrm>
            <a:off x="150725" y="587599"/>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Summary of Strands</a:t>
            </a:r>
          </a:p>
        </p:txBody>
      </p:sp>
      <p:sp>
        <p:nvSpPr>
          <p:cNvPr id="5" name="TextBox 4"/>
          <p:cNvSpPr txBox="1"/>
          <p:nvPr/>
        </p:nvSpPr>
        <p:spPr>
          <a:xfrm>
            <a:off x="150725" y="6298005"/>
            <a:ext cx="7415683" cy="461665"/>
          </a:xfrm>
          <a:prstGeom prst="rect">
            <a:avLst/>
          </a:prstGeom>
          <a:noFill/>
        </p:spPr>
        <p:txBody>
          <a:bodyPr wrap="square" rtlCol="0">
            <a:spAutoFit/>
          </a:bodyPr>
          <a:lstStyle/>
          <a:p>
            <a:r>
              <a:rPr lang="en-US" sz="2400" dirty="0"/>
              <a:t>RGA = Reference Group Average</a:t>
            </a:r>
          </a:p>
        </p:txBody>
      </p:sp>
      <p:pic>
        <p:nvPicPr>
          <p:cNvPr id="7" name="Picture 6"/>
          <p:cNvPicPr>
            <a:picLocks noChangeAspect="1"/>
          </p:cNvPicPr>
          <p:nvPr/>
        </p:nvPicPr>
        <p:blipFill>
          <a:blip r:embed="rId3"/>
          <a:stretch>
            <a:fillRect/>
          </a:stretch>
        </p:blipFill>
        <p:spPr>
          <a:xfrm>
            <a:off x="324573" y="1418732"/>
            <a:ext cx="7751274" cy="1444392"/>
          </a:xfrm>
          <a:prstGeom prst="rect">
            <a:avLst/>
          </a:prstGeom>
          <a:ln>
            <a:solidFill>
              <a:schemeClr val="tx1"/>
            </a:solidFill>
          </a:ln>
        </p:spPr>
      </p:pic>
      <p:sp>
        <p:nvSpPr>
          <p:cNvPr id="9" name="Rectangle 8"/>
          <p:cNvSpPr/>
          <p:nvPr/>
        </p:nvSpPr>
        <p:spPr bwMode="auto">
          <a:xfrm>
            <a:off x="1045028" y="1394574"/>
            <a:ext cx="904352" cy="31149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869837451"/>
      </p:ext>
    </p:extLst>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1354" y="2280974"/>
            <a:ext cx="8669941" cy="4059533"/>
          </a:xfrm>
          <a:prstGeom prst="rect">
            <a:avLst/>
          </a:prstGeom>
          <a:ln>
            <a:solidFill>
              <a:schemeClr val="tx1"/>
            </a:solidFill>
          </a:ln>
        </p:spPr>
      </p:pic>
      <p:sp>
        <p:nvSpPr>
          <p:cNvPr id="7" name="Title 1"/>
          <p:cNvSpPr txBox="1">
            <a:spLocks/>
          </p:cNvSpPr>
          <p:nvPr/>
        </p:nvSpPr>
        <p:spPr>
          <a:xfrm>
            <a:off x="150725" y="587599"/>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Summary of Strands – Roster View</a:t>
            </a:r>
          </a:p>
        </p:txBody>
      </p:sp>
      <p:sp>
        <p:nvSpPr>
          <p:cNvPr id="9" name="TextBox 8"/>
          <p:cNvSpPr txBox="1"/>
          <p:nvPr/>
        </p:nvSpPr>
        <p:spPr>
          <a:xfrm>
            <a:off x="150725" y="1637733"/>
            <a:ext cx="8509168" cy="400110"/>
          </a:xfrm>
          <a:prstGeom prst="rect">
            <a:avLst/>
          </a:prstGeom>
          <a:noFill/>
        </p:spPr>
        <p:txBody>
          <a:bodyPr wrap="square" rtlCol="0">
            <a:spAutoFit/>
          </a:bodyPr>
          <a:lstStyle/>
          <a:p>
            <a:r>
              <a:rPr lang="en-US" sz="2000" b="0" dirty="0"/>
              <a:t>Scroll down to find the summary list of strands</a:t>
            </a:r>
          </a:p>
        </p:txBody>
      </p:sp>
    </p:spTree>
    <p:extLst>
      <p:ext uri="{BB962C8B-B14F-4D97-AF65-F5344CB8AC3E}">
        <p14:creationId xmlns:p14="http://schemas.microsoft.com/office/powerpoint/2010/main" val="1509289180"/>
      </p:ext>
    </p:extLst>
  </p:cSld>
  <p:clrMapOvr>
    <a:masterClrMapping/>
  </p:clrMapOvr>
  <p:transition>
    <p:blind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053" y="1520575"/>
            <a:ext cx="8031562" cy="5009002"/>
          </a:xfrm>
          <a:prstGeom prst="rect">
            <a:avLst/>
          </a:prstGeom>
          <a:ln>
            <a:solidFill>
              <a:schemeClr val="tx1"/>
            </a:solidFill>
          </a:ln>
        </p:spPr>
      </p:pic>
      <p:sp>
        <p:nvSpPr>
          <p:cNvPr id="5" name="Title 1"/>
          <p:cNvSpPr txBox="1">
            <a:spLocks/>
          </p:cNvSpPr>
          <p:nvPr/>
        </p:nvSpPr>
        <p:spPr>
          <a:xfrm>
            <a:off x="150725" y="587599"/>
            <a:ext cx="6429829" cy="600075"/>
          </a:xfrm>
          <a:prstGeom prst="rect">
            <a:avLst/>
          </a:prstGeom>
        </p:spPr>
        <p:txBody>
          <a:bodyPr>
            <a:noAutofit/>
          </a:bodyPr>
          <a:lstStyle>
            <a:lvl1pPr algn="ctr" rtl="0" eaLnBrk="0" fontAlgn="base" hangingPunct="0">
              <a:spcBef>
                <a:spcPct val="0"/>
              </a:spcBef>
              <a:spcAft>
                <a:spcPct val="0"/>
              </a:spcAft>
              <a:defRPr sz="2800">
                <a:solidFill>
                  <a:srgbClr val="C80000"/>
                </a:solidFill>
                <a:latin typeface="Calibri"/>
                <a:ea typeface="+mj-ea"/>
                <a:cs typeface="Calibri"/>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kern="0" dirty="0">
                <a:solidFill>
                  <a:srgbClr val="1E2950"/>
                </a:solidFill>
                <a:latin typeface="Arial Narrow" panose="020B0606020202030204" pitchFamily="34" charset="0"/>
              </a:rPr>
              <a:t>Cohort comparison report</a:t>
            </a:r>
          </a:p>
        </p:txBody>
      </p:sp>
      <p:cxnSp>
        <p:nvCxnSpPr>
          <p:cNvPr id="6" name="Straight Arrow Connector 5"/>
          <p:cNvCxnSpPr/>
          <p:nvPr/>
        </p:nvCxnSpPr>
        <p:spPr bwMode="auto">
          <a:xfrm flipH="1">
            <a:off x="7948246" y="2545470"/>
            <a:ext cx="134242" cy="46903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8" name="TextBox 7"/>
          <p:cNvSpPr txBox="1"/>
          <p:nvPr/>
        </p:nvSpPr>
        <p:spPr>
          <a:xfrm>
            <a:off x="3365639" y="4171457"/>
            <a:ext cx="1780234" cy="461665"/>
          </a:xfrm>
          <a:prstGeom prst="rect">
            <a:avLst/>
          </a:prstGeom>
          <a:solidFill>
            <a:schemeClr val="bg1"/>
          </a:solidFill>
          <a:ln>
            <a:solidFill>
              <a:schemeClr val="tx1"/>
            </a:solidFill>
          </a:ln>
        </p:spPr>
        <p:txBody>
          <a:bodyPr wrap="square" rtlCol="0">
            <a:spAutoFit/>
          </a:bodyPr>
          <a:lstStyle/>
          <a:p>
            <a:pPr algn="ctr"/>
            <a:r>
              <a:rPr lang="en-US" dirty="0"/>
              <a:t>Same cohort over two testing events</a:t>
            </a:r>
          </a:p>
        </p:txBody>
      </p:sp>
      <p:pic>
        <p:nvPicPr>
          <p:cNvPr id="9" name="Picture 8"/>
          <p:cNvPicPr>
            <a:picLocks noChangeAspect="1"/>
          </p:cNvPicPr>
          <p:nvPr/>
        </p:nvPicPr>
        <p:blipFill>
          <a:blip r:embed="rId3"/>
          <a:stretch>
            <a:fillRect/>
          </a:stretch>
        </p:blipFill>
        <p:spPr>
          <a:xfrm>
            <a:off x="219259" y="1350095"/>
            <a:ext cx="7510626" cy="1416439"/>
          </a:xfrm>
          <a:prstGeom prst="rect">
            <a:avLst/>
          </a:prstGeom>
          <a:ln>
            <a:solidFill>
              <a:schemeClr val="tx1"/>
            </a:solidFill>
          </a:ln>
        </p:spPr>
      </p:pic>
      <p:sp>
        <p:nvSpPr>
          <p:cNvPr id="10" name="TextBox 9"/>
          <p:cNvSpPr txBox="1"/>
          <p:nvPr/>
        </p:nvSpPr>
        <p:spPr>
          <a:xfrm>
            <a:off x="7589208" y="2058314"/>
            <a:ext cx="1306286" cy="646331"/>
          </a:xfrm>
          <a:prstGeom prst="rect">
            <a:avLst/>
          </a:prstGeom>
          <a:solidFill>
            <a:schemeClr val="bg1"/>
          </a:solidFill>
          <a:ln>
            <a:solidFill>
              <a:schemeClr val="tx1"/>
            </a:solidFill>
          </a:ln>
        </p:spPr>
        <p:txBody>
          <a:bodyPr wrap="square" rtlCol="0">
            <a:spAutoFit/>
          </a:bodyPr>
          <a:lstStyle/>
          <a:p>
            <a:pPr algn="ctr"/>
            <a:r>
              <a:rPr lang="en-US" dirty="0"/>
              <a:t>click on any domain to remove it from the graph.</a:t>
            </a:r>
          </a:p>
        </p:txBody>
      </p:sp>
      <p:sp>
        <p:nvSpPr>
          <p:cNvPr id="11" name="Rectangle 10"/>
          <p:cNvSpPr/>
          <p:nvPr/>
        </p:nvSpPr>
        <p:spPr bwMode="auto">
          <a:xfrm>
            <a:off x="854109" y="1313175"/>
            <a:ext cx="904353" cy="31149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602959276"/>
      </p:ext>
    </p:extLst>
  </p:cSld>
  <p:clrMapOvr>
    <a:masterClrMapping/>
  </p:clrMapOvr>
  <p:transition>
    <p:blind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w Cen MT Condensed" panose="020B0606020104020203" pitchFamily="34" charset="0"/>
              </a:rPr>
              <a:t>Resources</a:t>
            </a:r>
          </a:p>
        </p:txBody>
      </p:sp>
      <p:sp>
        <p:nvSpPr>
          <p:cNvPr id="3" name="Content Placeholder 2"/>
          <p:cNvSpPr>
            <a:spLocks noGrp="1"/>
          </p:cNvSpPr>
          <p:nvPr>
            <p:ph idx="1"/>
          </p:nvPr>
        </p:nvSpPr>
        <p:spPr>
          <a:xfrm>
            <a:off x="522351" y="1929581"/>
            <a:ext cx="8244348" cy="4928419"/>
          </a:xfrm>
        </p:spPr>
        <p:txBody>
          <a:bodyPr/>
          <a:lstStyle/>
          <a:p>
            <a:pPr marL="0" indent="0">
              <a:buNone/>
            </a:pPr>
            <a:r>
              <a:rPr lang="en-US" dirty="0">
                <a:hlinkClick r:id="rId2"/>
              </a:rPr>
              <a:t>Laslinks.com</a:t>
            </a:r>
            <a:endParaRPr lang="en-US" dirty="0"/>
          </a:p>
          <a:p>
            <a:pPr marL="0" indent="0">
              <a:buNone/>
            </a:pPr>
            <a:r>
              <a:rPr lang="en-US" dirty="0">
                <a:latin typeface="Tw Cen MT" panose="020B0602020104020603" pitchFamily="34" charset="77"/>
                <a:hlinkClick r:id="rId3" action="ppaction://hlinkfile"/>
              </a:rPr>
              <a:t>LAS-NYSESLAT Alignment</a:t>
            </a:r>
            <a:endParaRPr lang="en-US" dirty="0">
              <a:latin typeface="Tw Cen MT" panose="020B0602020104020603" pitchFamily="34" charset="77"/>
            </a:endParaRPr>
          </a:p>
          <a:p>
            <a:pPr marL="0" indent="0">
              <a:buNone/>
            </a:pPr>
            <a:r>
              <a:rPr lang="en-US" dirty="0">
                <a:latin typeface="Tw Cen MT" panose="020B0602020104020603" pitchFamily="34" charset="77"/>
                <a:hlinkClick r:id="rId4" action="ppaction://hlinkfile"/>
              </a:rPr>
              <a:t>LAS Links Digital Library</a:t>
            </a:r>
            <a:endParaRPr lang="en-US" dirty="0">
              <a:latin typeface="Tw Cen MT" panose="020B0602020104020603" pitchFamily="34" charset="77"/>
            </a:endParaRPr>
          </a:p>
          <a:p>
            <a:pPr marL="0" indent="0">
              <a:buNone/>
            </a:pPr>
            <a:r>
              <a:rPr lang="en-US" dirty="0">
                <a:latin typeface="Tw Cen MT" panose="020B0602020104020603" pitchFamily="34" charset="77"/>
                <a:hlinkClick r:id="rId5" action="ppaction://hlinkfile"/>
              </a:rPr>
              <a:t>LAS Links Online Practice Test</a:t>
            </a:r>
            <a:endParaRPr lang="en-US" dirty="0">
              <a:latin typeface="Tw Cen MT" panose="020B0602020104020603" pitchFamily="34" charset="77"/>
            </a:endParaRPr>
          </a:p>
          <a:p>
            <a:pPr marL="0" indent="0">
              <a:buNone/>
            </a:pPr>
            <a:r>
              <a:rPr lang="en-US" dirty="0">
                <a:latin typeface="Tw Cen MT" panose="020B0602020104020603" pitchFamily="34" charset="77"/>
                <a:hlinkClick r:id="rId6" action="ppaction://hlinkfile"/>
              </a:rPr>
              <a:t>LAS Links Online FAQ</a:t>
            </a:r>
            <a:endParaRPr lang="en-US" dirty="0">
              <a:latin typeface="Tw Cen MT" panose="020B0602020104020603" pitchFamily="34" charset="77"/>
            </a:endParaRPr>
          </a:p>
          <a:p>
            <a:pPr marL="0" indent="0">
              <a:buNone/>
            </a:pPr>
            <a:r>
              <a:rPr lang="en-US" dirty="0">
                <a:latin typeface="Tw Cen MT" panose="020B0602020104020603" pitchFamily="34" charset="77"/>
                <a:hlinkClick r:id="rId7"/>
              </a:rPr>
              <a:t>LAS Links Guidance for Remote Testing</a:t>
            </a:r>
            <a:endParaRPr lang="en-US" dirty="0"/>
          </a:p>
        </p:txBody>
      </p:sp>
    </p:spTree>
    <p:extLst>
      <p:ext uri="{BB962C8B-B14F-4D97-AF65-F5344CB8AC3E}">
        <p14:creationId xmlns:p14="http://schemas.microsoft.com/office/powerpoint/2010/main" val="742999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0" y="914401"/>
            <a:ext cx="8675688" cy="541735"/>
          </a:xfrm>
          <a:prstGeom prst="rect">
            <a:avLst/>
          </a:prstGeom>
          <a:noFill/>
        </p:spPr>
        <p:txBody>
          <a:bodyPr anchor="ctr">
            <a:normAutofit fontScale="97500"/>
          </a:bodyPr>
          <a:lstStyle>
            <a:lvl1pPr algn="l" defTabSz="914400" rtl="0" eaLnBrk="1" latinLnBrk="0" hangingPunct="1">
              <a:spcBef>
                <a:spcPct val="0"/>
              </a:spcBef>
              <a:buNone/>
              <a:defRPr sz="3600" b="1" kern="1200">
                <a:solidFill>
                  <a:srgbClr val="0072BC"/>
                </a:solidFill>
                <a:latin typeface="+mj-lt"/>
                <a:ea typeface="+mj-ea"/>
                <a:cs typeface="+mj-cs"/>
              </a:defRPr>
            </a:lvl1pPr>
          </a:lstStyle>
          <a:p>
            <a:pPr>
              <a:defRPr/>
            </a:pPr>
            <a:endParaRPr lang="en-US" altLang="en-US" sz="2800" dirty="0">
              <a:solidFill>
                <a:schemeClr val="tx1"/>
              </a:solidFill>
            </a:endParaRPr>
          </a:p>
        </p:txBody>
      </p:sp>
      <p:sp>
        <p:nvSpPr>
          <p:cNvPr id="9" name="Rectangle 3"/>
          <p:cNvSpPr txBox="1">
            <a:spLocks noChangeArrowheads="1"/>
          </p:cNvSpPr>
          <p:nvPr/>
        </p:nvSpPr>
        <p:spPr bwMode="auto">
          <a:xfrm>
            <a:off x="-937846" y="371476"/>
            <a:ext cx="9144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Aft>
                <a:spcPct val="0"/>
              </a:spcAft>
              <a:buClr>
                <a:srgbClr val="008000"/>
              </a:buClr>
              <a:defRPr/>
            </a:pPr>
            <a:r>
              <a:rPr lang="en-US" sz="2400" kern="0" dirty="0">
                <a:solidFill>
                  <a:srgbClr val="C00000"/>
                </a:solidFill>
                <a:latin typeface="Garamond" panose="02020404030301010803" pitchFamily="18" charset="0"/>
              </a:rPr>
              <a:t>                Items are contextualized in c</a:t>
            </a:r>
            <a:r>
              <a:rPr lang="en-US" sz="2400" kern="0" dirty="0" err="1">
                <a:solidFill>
                  <a:srgbClr val="C00000"/>
                </a:solidFill>
                <a:latin typeface="Garamond" panose="02020404030301010803" pitchFamily="18" charset="0"/>
              </a:rPr>
              <a:t>ontent</a:t>
            </a:r>
            <a:r>
              <a:rPr lang="en-US" sz="2400" kern="0" dirty="0">
                <a:solidFill>
                  <a:srgbClr val="C00000"/>
                </a:solidFill>
                <a:latin typeface="Garamond" panose="02020404030301010803" pitchFamily="18" charset="0"/>
              </a:rPr>
              <a:t> a</a:t>
            </a:r>
            <a:r>
              <a:rPr lang="en-US" sz="2400" kern="0" dirty="0" err="1">
                <a:solidFill>
                  <a:srgbClr val="C00000"/>
                </a:solidFill>
                <a:latin typeface="Garamond" panose="02020404030301010803" pitchFamily="18" charset="0"/>
              </a:rPr>
              <a:t>reas</a:t>
            </a:r>
            <a:r>
              <a:rPr lang="en-US" sz="2400" kern="0" dirty="0">
                <a:solidFill>
                  <a:srgbClr val="C00000"/>
                </a:solidFill>
                <a:latin typeface="Garamond" panose="02020404030301010803" pitchFamily="18" charset="0"/>
              </a:rPr>
              <a:t> </a:t>
            </a:r>
          </a:p>
          <a:p>
            <a:pPr algn="ctr" defTabSz="914378">
              <a:buClr>
                <a:srgbClr val="008000"/>
              </a:buClr>
              <a:defRPr/>
            </a:pPr>
            <a:r>
              <a:rPr lang="en-US" sz="2400" kern="0" dirty="0">
                <a:solidFill>
                  <a:srgbClr val="C00000"/>
                </a:solidFill>
                <a:latin typeface="Garamond" panose="02020404030301010803" pitchFamily="18" charset="0"/>
              </a:rPr>
              <a:t>            rather than the student’s knowledge of c</a:t>
            </a:r>
            <a:r>
              <a:rPr lang="en-US" sz="2400" kern="0" dirty="0" err="1">
                <a:solidFill>
                  <a:srgbClr val="C00000"/>
                </a:solidFill>
                <a:latin typeface="Garamond" panose="02020404030301010803" pitchFamily="18" charset="0"/>
              </a:rPr>
              <a:t>ontent</a:t>
            </a:r>
            <a:endParaRPr lang="en-US" sz="2400" kern="0" dirty="0">
              <a:solidFill>
                <a:srgbClr val="C00000"/>
              </a:solidFill>
              <a:latin typeface="Garamond" panose="02020404030301010803" pitchFamily="18" charset="0"/>
            </a:endParaRPr>
          </a:p>
          <a:p>
            <a:pPr marL="171446" indent="-171446" defTabSz="914378">
              <a:spcBef>
                <a:spcPct val="20000"/>
              </a:spcBef>
              <a:buClr>
                <a:srgbClr val="008000"/>
              </a:buClr>
              <a:defRPr/>
            </a:pPr>
            <a:r>
              <a:rPr lang="en-US" sz="2000" kern="0" dirty="0"/>
              <a:t>  </a:t>
            </a:r>
          </a:p>
        </p:txBody>
      </p:sp>
      <p:pic>
        <p:nvPicPr>
          <p:cNvPr id="7" name="Picture 2" descr="C:\Users\genevieve_olvera\Documents\2014 LAUSD LLO\Mtg for 9.3\secondary reading ite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4306" y="1570038"/>
            <a:ext cx="7171194" cy="394811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952" y="5150113"/>
            <a:ext cx="561870" cy="736074"/>
          </a:xfrm>
          <a:prstGeom prst="rect">
            <a:avLst/>
          </a:prstGeom>
        </p:spPr>
      </p:pic>
    </p:spTree>
    <p:extLst>
      <p:ext uri="{BB962C8B-B14F-4D97-AF65-F5344CB8AC3E}">
        <p14:creationId xmlns:p14="http://schemas.microsoft.com/office/powerpoint/2010/main" val="108023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0630" y="444758"/>
            <a:ext cx="7467600" cy="1143000"/>
          </a:xfrm>
          <a:prstGeom prst="rect">
            <a:avLst/>
          </a:prstGeom>
        </p:spPr>
        <p:txBody>
          <a:bodyPr/>
          <a:lstStyle/>
          <a:p>
            <a:pPr algn="l"/>
            <a:r>
              <a:rPr lang="en-US" altLang="en-US" sz="2800" dirty="0">
                <a:ea typeface="ＭＳ Ｐゴシック" pitchFamily="96" charset="-128"/>
              </a:rPr>
              <a:t>Student Experience: Speaking</a:t>
            </a:r>
          </a:p>
        </p:txBody>
      </p:sp>
      <p:sp>
        <p:nvSpPr>
          <p:cNvPr id="16387" name="Slide Number Placeholder 3"/>
          <p:cNvSpPr>
            <a:spLocks noGrp="1"/>
          </p:cNvSpPr>
          <p:nvPr>
            <p:ph type="sldNum" sz="quarter" idx="4294967295"/>
          </p:nvPr>
        </p:nvSpPr>
        <p:spPr>
          <a:xfrm>
            <a:off x="6705600" y="65405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
              <a:defRPr sz="2800">
                <a:solidFill>
                  <a:srgbClr val="404040"/>
                </a:solidFill>
                <a:latin typeface="Arial" charset="0"/>
                <a:ea typeface="ＭＳ Ｐゴシック" pitchFamily="96" charset="-128"/>
              </a:defRPr>
            </a:lvl1pPr>
            <a:lvl2pPr marL="742950" indent="-285750" eaLnBrk="0" hangingPunct="0">
              <a:spcBef>
                <a:spcPct val="20000"/>
              </a:spcBef>
              <a:buFont typeface="Arial" charset="0"/>
              <a:buChar char="–"/>
              <a:defRPr sz="2400">
                <a:solidFill>
                  <a:srgbClr val="404040"/>
                </a:solidFill>
                <a:latin typeface="Arial" charset="0"/>
                <a:ea typeface="ＭＳ Ｐゴシック" pitchFamily="96" charset="-128"/>
              </a:defRPr>
            </a:lvl2pPr>
            <a:lvl3pPr marL="1143000" indent="-228600" eaLnBrk="0" hangingPunct="0">
              <a:spcBef>
                <a:spcPct val="20000"/>
              </a:spcBef>
              <a:buFont typeface="Arial" charset="0"/>
              <a:buChar char="•"/>
              <a:defRPr sz="2400">
                <a:solidFill>
                  <a:srgbClr val="404040"/>
                </a:solidFill>
                <a:latin typeface="Arial" charset="0"/>
                <a:ea typeface="ＭＳ Ｐゴシック" pitchFamily="96" charset="-128"/>
              </a:defRPr>
            </a:lvl3pPr>
            <a:lvl4pPr marL="1600200" indent="-228600" eaLnBrk="0" hangingPunct="0">
              <a:spcBef>
                <a:spcPct val="20000"/>
              </a:spcBef>
              <a:buFont typeface="Arial" charset="0"/>
              <a:buChar char="–"/>
              <a:defRPr sz="2000">
                <a:solidFill>
                  <a:srgbClr val="404040"/>
                </a:solidFill>
                <a:latin typeface="Arial" charset="0"/>
                <a:ea typeface="ＭＳ Ｐゴシック" pitchFamily="96" charset="-128"/>
              </a:defRPr>
            </a:lvl4pPr>
            <a:lvl5pPr marL="2057400" indent="-228600" eaLnBrk="0" hangingPunct="0">
              <a:spcBef>
                <a:spcPct val="20000"/>
              </a:spcBef>
              <a:buFont typeface="Arial" charset="0"/>
              <a:buChar char="»"/>
              <a:defRPr sz="2000">
                <a:solidFill>
                  <a:srgbClr val="404040"/>
                </a:solidFill>
                <a:latin typeface="Arial" charset="0"/>
                <a:ea typeface="ＭＳ Ｐゴシック" pitchFamily="96" charset="-128"/>
              </a:defRPr>
            </a:lvl5pPr>
            <a:lvl6pPr marL="25146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6pPr>
            <a:lvl7pPr marL="29718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7pPr>
            <a:lvl8pPr marL="34290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8pPr>
            <a:lvl9pPr marL="38862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fld id="{6C95F152-634E-4813-9D6D-4A20440C3852}" type="slidenum">
              <a:rPr kumimoji="0" lang="en-US" altLang="en-US" sz="1200" b="0" i="0" u="none" strike="noStrike" kern="0" cap="none" spc="0" normalizeH="0" baseline="0" noProof="0" smtClean="0">
                <a:ln>
                  <a:noFill/>
                </a:ln>
                <a:solidFill>
                  <a:srgbClr val="B3A2C7"/>
                </a:solidFill>
                <a:effectLst/>
                <a:uLnTx/>
                <a:uFillTx/>
                <a:latin typeface="Arial Black" pitchFamily="34" charset="0"/>
                <a:ea typeface="ＭＳ Ｐゴシック" pitchFamily="96" charset="-128"/>
              </a:rPr>
              <a:pPr marL="0" marR="0" lvl="0" indent="0" defTabSz="914400" eaLnBrk="1" fontAlgn="auto" latinLnBrk="0" hangingPunct="1">
                <a:lnSpc>
                  <a:spcPct val="100000"/>
                </a:lnSpc>
                <a:spcBef>
                  <a:spcPct val="0"/>
                </a:spcBef>
                <a:spcAft>
                  <a:spcPts val="0"/>
                </a:spcAft>
                <a:buClrTx/>
                <a:buSzTx/>
                <a:buFontTx/>
                <a:buNone/>
                <a:tabLst/>
                <a:defRPr/>
              </a:pPr>
              <a:t>28</a:t>
            </a:fld>
            <a:endParaRPr kumimoji="0" lang="en-US" altLang="en-US" sz="1200" b="0" i="0" u="none" strike="noStrike" kern="0" cap="none" spc="0" normalizeH="0" baseline="0" noProof="0">
              <a:ln>
                <a:noFill/>
              </a:ln>
              <a:solidFill>
                <a:srgbClr val="B3A2C7"/>
              </a:solidFill>
              <a:effectLst/>
              <a:uLnTx/>
              <a:uFillTx/>
              <a:latin typeface="Arial Black" pitchFamily="34" charset="0"/>
              <a:ea typeface="ＭＳ Ｐゴシック" pitchFamily="96" charset="-128"/>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10" y="1016258"/>
            <a:ext cx="8873544" cy="5762062"/>
          </a:xfrm>
          <a:prstGeom prst="rect">
            <a:avLst/>
          </a:prstGeom>
        </p:spPr>
      </p:pic>
      <p:sp>
        <p:nvSpPr>
          <p:cNvPr id="13" name="Rectangle 12"/>
          <p:cNvSpPr/>
          <p:nvPr/>
        </p:nvSpPr>
        <p:spPr>
          <a:xfrm>
            <a:off x="4964027" y="1774540"/>
            <a:ext cx="2642839" cy="7694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Rectangle 13"/>
          <p:cNvSpPr/>
          <p:nvPr/>
        </p:nvSpPr>
        <p:spPr>
          <a:xfrm>
            <a:off x="5565448" y="3309638"/>
            <a:ext cx="758284" cy="592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5" name="Straight Arrow Connector 14"/>
          <p:cNvCxnSpPr/>
          <p:nvPr/>
        </p:nvCxnSpPr>
        <p:spPr>
          <a:xfrm flipH="1" flipV="1">
            <a:off x="7321580" y="2324735"/>
            <a:ext cx="332680" cy="43848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75687" y="2680995"/>
            <a:ext cx="1505414" cy="738664"/>
          </a:xfrm>
          <a:prstGeom prst="rect">
            <a:avLst/>
          </a:prstGeom>
          <a:solidFill>
            <a:schemeClr val="bg1"/>
          </a:solidFill>
          <a:ln>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rPr>
              <a:t>The volume can be adjusted at any time</a:t>
            </a:r>
          </a:p>
        </p:txBody>
      </p:sp>
      <p:cxnSp>
        <p:nvCxnSpPr>
          <p:cNvPr id="17" name="Straight Arrow Connector 16"/>
          <p:cNvCxnSpPr/>
          <p:nvPr/>
        </p:nvCxnSpPr>
        <p:spPr>
          <a:xfrm flipH="1" flipV="1">
            <a:off x="6220582" y="3782181"/>
            <a:ext cx="332680" cy="43848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74689" y="4138441"/>
            <a:ext cx="1505414" cy="523220"/>
          </a:xfrm>
          <a:prstGeom prst="rect">
            <a:avLst/>
          </a:prstGeom>
          <a:solidFill>
            <a:schemeClr val="bg1"/>
          </a:solidFill>
          <a:ln>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rPr>
              <a:t>Click the record button to record</a:t>
            </a:r>
          </a:p>
        </p:txBody>
      </p:sp>
    </p:spTree>
    <p:extLst>
      <p:ext uri="{BB962C8B-B14F-4D97-AF65-F5344CB8AC3E}">
        <p14:creationId xmlns:p14="http://schemas.microsoft.com/office/powerpoint/2010/main" val="186110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314"/>
            <a:ext cx="9144000" cy="6705090"/>
          </a:xfrm>
          <a:prstGeom prst="rect">
            <a:avLst/>
          </a:prstGeom>
        </p:spPr>
      </p:pic>
      <p:cxnSp>
        <p:nvCxnSpPr>
          <p:cNvPr id="3" name="Straight Arrow Connector 2"/>
          <p:cNvCxnSpPr/>
          <p:nvPr/>
        </p:nvCxnSpPr>
        <p:spPr>
          <a:xfrm flipH="1" flipV="1">
            <a:off x="356839" y="3010829"/>
            <a:ext cx="2733490" cy="62007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2853419" y="3451865"/>
            <a:ext cx="1721315" cy="461665"/>
          </a:xfrm>
          <a:prstGeom prst="rect">
            <a:avLst/>
          </a:prstGeom>
          <a:solidFill>
            <a:schemeClr val="bg1"/>
          </a:solidFill>
          <a:ln w="9525">
            <a:solidFill>
              <a:srgbClr val="FF0000"/>
            </a:solidFill>
            <a:miter lim="800000"/>
            <a:headEnd/>
            <a:tailEnd/>
          </a:ln>
        </p:spPr>
        <p:txBody>
          <a:bodyPr wrap="square">
            <a:spAutoFit/>
          </a:bodyPr>
          <a:lstStyle>
            <a:lvl1pPr eaLnBrk="0" hangingPunct="0">
              <a:spcBef>
                <a:spcPct val="20000"/>
              </a:spcBef>
              <a:buFont typeface="Wingdings" pitchFamily="2" charset="2"/>
              <a:buChar char="§"/>
              <a:defRPr sz="2800">
                <a:solidFill>
                  <a:srgbClr val="404040"/>
                </a:solidFill>
                <a:latin typeface="Arial" charset="0"/>
                <a:ea typeface="ＭＳ Ｐゴシック" pitchFamily="96" charset="-128"/>
              </a:defRPr>
            </a:lvl1pPr>
            <a:lvl2pPr marL="742950" indent="-285750" eaLnBrk="0" hangingPunct="0">
              <a:spcBef>
                <a:spcPct val="20000"/>
              </a:spcBef>
              <a:buFont typeface="Arial" charset="0"/>
              <a:buChar char="–"/>
              <a:defRPr sz="2400">
                <a:solidFill>
                  <a:srgbClr val="404040"/>
                </a:solidFill>
                <a:latin typeface="Arial" charset="0"/>
                <a:ea typeface="ＭＳ Ｐゴシック" pitchFamily="96" charset="-128"/>
              </a:defRPr>
            </a:lvl2pPr>
            <a:lvl3pPr marL="1143000" indent="-228600" eaLnBrk="0" hangingPunct="0">
              <a:spcBef>
                <a:spcPct val="20000"/>
              </a:spcBef>
              <a:buFont typeface="Arial" charset="0"/>
              <a:buChar char="•"/>
              <a:defRPr sz="2400">
                <a:solidFill>
                  <a:srgbClr val="404040"/>
                </a:solidFill>
                <a:latin typeface="Arial" charset="0"/>
                <a:ea typeface="ＭＳ Ｐゴシック" pitchFamily="96" charset="-128"/>
              </a:defRPr>
            </a:lvl3pPr>
            <a:lvl4pPr marL="1600200" indent="-228600" eaLnBrk="0" hangingPunct="0">
              <a:spcBef>
                <a:spcPct val="20000"/>
              </a:spcBef>
              <a:buFont typeface="Arial" charset="0"/>
              <a:buChar char="–"/>
              <a:defRPr sz="2000">
                <a:solidFill>
                  <a:srgbClr val="404040"/>
                </a:solidFill>
                <a:latin typeface="Arial" charset="0"/>
                <a:ea typeface="ＭＳ Ｐゴシック" pitchFamily="96" charset="-128"/>
              </a:defRPr>
            </a:lvl4pPr>
            <a:lvl5pPr marL="2057400" indent="-228600" eaLnBrk="0" hangingPunct="0">
              <a:spcBef>
                <a:spcPct val="20000"/>
              </a:spcBef>
              <a:buFont typeface="Arial" charset="0"/>
              <a:buChar char="»"/>
              <a:defRPr sz="2000">
                <a:solidFill>
                  <a:srgbClr val="404040"/>
                </a:solidFill>
                <a:latin typeface="Arial" charset="0"/>
                <a:ea typeface="ＭＳ Ｐゴシック" pitchFamily="96" charset="-128"/>
              </a:defRPr>
            </a:lvl5pPr>
            <a:lvl6pPr marL="25146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6pPr>
            <a:lvl7pPr marL="29718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7pPr>
            <a:lvl8pPr marL="34290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8pPr>
            <a:lvl9pPr marL="38862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dirty="0">
                <a:ln>
                  <a:noFill/>
                </a:ln>
                <a:solidFill>
                  <a:srgbClr val="FF0000"/>
                </a:solidFill>
                <a:effectLst/>
                <a:uLnTx/>
                <a:uFillTx/>
                <a:latin typeface="+mj-lt"/>
                <a:ea typeface="ＭＳ Ｐゴシック" pitchFamily="96" charset="-128"/>
              </a:rPr>
              <a:t>Click play to hear the question.</a:t>
            </a:r>
          </a:p>
        </p:txBody>
      </p:sp>
      <p:cxnSp>
        <p:nvCxnSpPr>
          <p:cNvPr id="7" name="Straight Arrow Connector 6"/>
          <p:cNvCxnSpPr/>
          <p:nvPr/>
        </p:nvCxnSpPr>
        <p:spPr>
          <a:xfrm>
            <a:off x="8033699" y="5650009"/>
            <a:ext cx="583543" cy="66537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43271" y="4806913"/>
            <a:ext cx="628650"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p:nvSpPr>
        <p:spPr bwMode="auto">
          <a:xfrm>
            <a:off x="2529721" y="4397339"/>
            <a:ext cx="2560638" cy="600074"/>
          </a:xfrm>
          <a:prstGeom prst="rect">
            <a:avLst/>
          </a:prstGeom>
          <a:solidFill>
            <a:srgbClr val="FFFFFF"/>
          </a:solidFill>
          <a:ln w="9525">
            <a:solidFill>
              <a:srgbClr val="FF0000"/>
            </a:solidFill>
            <a:miter lim="800000"/>
            <a:headEnd/>
            <a:tailEnd/>
          </a:ln>
        </p:spPr>
        <p:txBody>
          <a:bodyPr/>
          <a:lstStyle>
            <a:lvl1pPr eaLnBrk="0" hangingPunct="0">
              <a:spcBef>
                <a:spcPct val="20000"/>
              </a:spcBef>
              <a:buFont typeface="Wingdings" pitchFamily="2" charset="2"/>
              <a:buChar char="§"/>
              <a:defRPr sz="2800">
                <a:solidFill>
                  <a:srgbClr val="404040"/>
                </a:solidFill>
                <a:latin typeface="Arial" charset="0"/>
                <a:ea typeface="ＭＳ Ｐゴシック" pitchFamily="96" charset="-128"/>
              </a:defRPr>
            </a:lvl1pPr>
            <a:lvl2pPr marL="742950" indent="-285750" eaLnBrk="0" hangingPunct="0">
              <a:spcBef>
                <a:spcPct val="20000"/>
              </a:spcBef>
              <a:buFont typeface="Arial" charset="0"/>
              <a:buChar char="–"/>
              <a:defRPr sz="2400">
                <a:solidFill>
                  <a:srgbClr val="404040"/>
                </a:solidFill>
                <a:latin typeface="Arial" charset="0"/>
                <a:ea typeface="ＭＳ Ｐゴシック" pitchFamily="96" charset="-128"/>
              </a:defRPr>
            </a:lvl2pPr>
            <a:lvl3pPr marL="1143000" indent="-228600" eaLnBrk="0" hangingPunct="0">
              <a:spcBef>
                <a:spcPct val="20000"/>
              </a:spcBef>
              <a:buFont typeface="Arial" charset="0"/>
              <a:buChar char="•"/>
              <a:defRPr sz="2400">
                <a:solidFill>
                  <a:srgbClr val="404040"/>
                </a:solidFill>
                <a:latin typeface="Arial" charset="0"/>
                <a:ea typeface="ＭＳ Ｐゴシック" pitchFamily="96" charset="-128"/>
              </a:defRPr>
            </a:lvl3pPr>
            <a:lvl4pPr marL="1600200" indent="-228600" eaLnBrk="0" hangingPunct="0">
              <a:spcBef>
                <a:spcPct val="20000"/>
              </a:spcBef>
              <a:buFont typeface="Arial" charset="0"/>
              <a:buChar char="–"/>
              <a:defRPr sz="2000">
                <a:solidFill>
                  <a:srgbClr val="404040"/>
                </a:solidFill>
                <a:latin typeface="Arial" charset="0"/>
                <a:ea typeface="ＭＳ Ｐゴシック" pitchFamily="96" charset="-128"/>
              </a:defRPr>
            </a:lvl4pPr>
            <a:lvl5pPr marL="2057400" indent="-228600" eaLnBrk="0" hangingPunct="0">
              <a:spcBef>
                <a:spcPct val="20000"/>
              </a:spcBef>
              <a:buFont typeface="Arial" charset="0"/>
              <a:buChar char="»"/>
              <a:defRPr sz="2000">
                <a:solidFill>
                  <a:srgbClr val="404040"/>
                </a:solidFill>
                <a:latin typeface="Arial" charset="0"/>
                <a:ea typeface="ＭＳ Ｐゴシック" pitchFamily="96" charset="-128"/>
              </a:defRPr>
            </a:lvl5pPr>
            <a:lvl6pPr marL="25146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6pPr>
            <a:lvl7pPr marL="29718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7pPr>
            <a:lvl8pPr marL="34290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8pPr>
            <a:lvl9pPr marL="38862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solidFill>
                  <a:srgbClr val="FF0000"/>
                </a:solidFill>
                <a:effectLst/>
                <a:uLnTx/>
                <a:uFillTx/>
                <a:latin typeface="+mj-lt"/>
                <a:ea typeface="Calibri" pitchFamily="34" charset="0"/>
                <a:cs typeface="Times New Roman" pitchFamily="18" charset="0"/>
              </a:rPr>
              <a:t>Check Your Answer on  practice items </a:t>
            </a:r>
            <a:r>
              <a:rPr kumimoji="0" lang="en-US" altLang="en-US" sz="1400" b="1" i="0" u="none" strike="noStrike" kern="0" cap="none" spc="0" normalizeH="0" baseline="0" noProof="0" dirty="0">
                <a:ln>
                  <a:noFill/>
                </a:ln>
                <a:solidFill>
                  <a:srgbClr val="FF0000"/>
                </a:solidFill>
                <a:effectLst/>
                <a:uLnTx/>
                <a:uFillTx/>
                <a:latin typeface="+mj-lt"/>
                <a:ea typeface="Calibri" pitchFamily="34" charset="0"/>
                <a:cs typeface="Times New Roman" pitchFamily="18" charset="0"/>
              </a:rPr>
              <a:t>is optional.</a:t>
            </a:r>
            <a:endParaRPr kumimoji="0" lang="en-US" altLang="en-US" sz="1400" b="0" i="0" u="none" strike="noStrike" kern="0" cap="none" spc="0" normalizeH="0" baseline="0" noProof="0" dirty="0">
              <a:ln>
                <a:noFill/>
              </a:ln>
              <a:solidFill>
                <a:srgbClr val="FF0000"/>
              </a:solidFill>
              <a:effectLst/>
              <a:uLnTx/>
              <a:uFillTx/>
              <a:latin typeface="+mj-lt"/>
              <a:ea typeface="Calibri" pitchFamily="34" charset="0"/>
              <a:cs typeface="Times New Roman" pitchFamily="18" charset="0"/>
            </a:endParaRPr>
          </a:p>
        </p:txBody>
      </p:sp>
      <p:sp>
        <p:nvSpPr>
          <p:cNvPr id="11" name="Text Box 2"/>
          <p:cNvSpPr txBox="1">
            <a:spLocks noChangeArrowheads="1"/>
          </p:cNvSpPr>
          <p:nvPr/>
        </p:nvSpPr>
        <p:spPr bwMode="auto">
          <a:xfrm>
            <a:off x="6172492" y="4932169"/>
            <a:ext cx="2444750" cy="1011431"/>
          </a:xfrm>
          <a:prstGeom prst="rect">
            <a:avLst/>
          </a:prstGeom>
          <a:solidFill>
            <a:srgbClr val="FFFFFF"/>
          </a:solidFill>
          <a:ln w="9525">
            <a:solidFill>
              <a:srgbClr val="FF0000"/>
            </a:solidFill>
            <a:miter lim="800000"/>
            <a:headEnd/>
            <a:tailEnd/>
          </a:ln>
        </p:spPr>
        <p:txBody>
          <a:bodyPr/>
          <a:lstStyle/>
          <a:p>
            <a:pPr marL="0" marR="0" lvl="0" indent="0" defTabSz="914400" eaLnBrk="1" fontAlgn="auto" latinLnBrk="0" hangingPunct="1">
              <a:lnSpc>
                <a:spcPct val="100000"/>
              </a:lnSpc>
              <a:spcBef>
                <a:spcPts val="155"/>
              </a:spcBef>
              <a:spcAft>
                <a:spcPts val="0"/>
              </a:spcAft>
              <a:buClrTx/>
              <a:buSzTx/>
              <a:buFontTx/>
              <a:buNone/>
              <a:tabLst>
                <a:tab pos="520700" algn="l"/>
              </a:tabLst>
              <a:defRPr/>
            </a:pPr>
            <a:r>
              <a:rPr kumimoji="0" lang="en-US" sz="1400" b="0" i="0" u="none" strike="noStrike" kern="0" cap="none" spc="0" normalizeH="0" baseline="0" noProof="0" dirty="0">
                <a:ln>
                  <a:noFill/>
                </a:ln>
                <a:solidFill>
                  <a:srgbClr val="FF0000"/>
                </a:solidFill>
                <a:effectLst/>
                <a:uLnTx/>
                <a:uFillTx/>
                <a:latin typeface="+mj-lt"/>
                <a:ea typeface="Arial"/>
                <a:cs typeface="Times New Roman"/>
              </a:rPr>
              <a:t>Once</a:t>
            </a:r>
            <a:r>
              <a:rPr kumimoji="0" lang="en-US" sz="1400" b="0" i="0" u="none" strike="noStrike" kern="0" cap="none" spc="-20"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5" normalizeH="0" baseline="0" noProof="0" dirty="0">
                <a:ln>
                  <a:noFill/>
                </a:ln>
                <a:solidFill>
                  <a:srgbClr val="FF0000"/>
                </a:solidFill>
                <a:effectLst/>
                <a:uLnTx/>
                <a:uFillTx/>
                <a:latin typeface="+mj-lt"/>
                <a:ea typeface="Arial"/>
                <a:cs typeface="Times New Roman"/>
              </a:rPr>
              <a:t>the student is done</a:t>
            </a:r>
            <a:r>
              <a:rPr kumimoji="0" lang="en-US" sz="1400" b="0" i="0" u="none" strike="noStrike" kern="0" cap="none" spc="-10"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5" normalizeH="0" baseline="0" noProof="0" dirty="0">
                <a:ln>
                  <a:noFill/>
                </a:ln>
                <a:solidFill>
                  <a:srgbClr val="FF0000"/>
                </a:solidFill>
                <a:effectLst/>
                <a:uLnTx/>
                <a:uFillTx/>
                <a:latin typeface="+mj-lt"/>
                <a:ea typeface="Arial"/>
                <a:cs typeface="Times New Roman"/>
              </a:rPr>
              <a:t>with</a:t>
            </a:r>
            <a:r>
              <a:rPr kumimoji="0" lang="en-US" sz="1400" b="0" i="0" u="none" strike="noStrike" kern="0" cap="none" spc="-15"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0" normalizeH="0" baseline="0" noProof="0" dirty="0">
                <a:ln>
                  <a:noFill/>
                </a:ln>
                <a:solidFill>
                  <a:srgbClr val="FF0000"/>
                </a:solidFill>
                <a:effectLst/>
                <a:uLnTx/>
                <a:uFillTx/>
                <a:latin typeface="+mj-lt"/>
                <a:ea typeface="Arial"/>
                <a:cs typeface="Times New Roman"/>
              </a:rPr>
              <a:t>a</a:t>
            </a:r>
            <a:r>
              <a:rPr kumimoji="0" lang="en-US" sz="1400" b="0" i="0" u="none" strike="noStrike" kern="0" cap="none" spc="-25"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5" normalizeH="0" baseline="0" noProof="0" dirty="0">
                <a:ln>
                  <a:noFill/>
                </a:ln>
                <a:solidFill>
                  <a:srgbClr val="FF0000"/>
                </a:solidFill>
                <a:effectLst/>
                <a:uLnTx/>
                <a:uFillTx/>
                <a:latin typeface="+mj-lt"/>
                <a:ea typeface="Arial"/>
                <a:cs typeface="Times New Roman"/>
              </a:rPr>
              <a:t>question,</a:t>
            </a:r>
            <a:r>
              <a:rPr kumimoji="0" lang="en-US" sz="1400" b="0" i="0" u="none" strike="noStrike" kern="0" cap="none" spc="-25" normalizeH="0" baseline="0" noProof="0" dirty="0">
                <a:ln>
                  <a:noFill/>
                </a:ln>
                <a:solidFill>
                  <a:srgbClr val="FF0000"/>
                </a:solidFill>
                <a:effectLst/>
                <a:uLnTx/>
                <a:uFillTx/>
                <a:latin typeface="+mj-lt"/>
                <a:ea typeface="Arial"/>
                <a:cs typeface="Times New Roman"/>
              </a:rPr>
              <a:t> they </a:t>
            </a:r>
            <a:r>
              <a:rPr kumimoji="0" lang="en-US" sz="1400" b="0" i="0" u="none" strike="noStrike" kern="0" cap="none" spc="0" normalizeH="0" baseline="0" noProof="0" dirty="0">
                <a:ln>
                  <a:noFill/>
                </a:ln>
                <a:solidFill>
                  <a:srgbClr val="FF0000"/>
                </a:solidFill>
                <a:effectLst/>
                <a:uLnTx/>
                <a:uFillTx/>
                <a:latin typeface="+mj-lt"/>
                <a:ea typeface="Arial"/>
                <a:cs typeface="Times New Roman"/>
              </a:rPr>
              <a:t>click</a:t>
            </a:r>
            <a:r>
              <a:rPr kumimoji="0" lang="en-US" sz="1400" b="0" i="0" u="none" strike="noStrike" kern="0" cap="none" spc="-5" normalizeH="0" baseline="0" noProof="0" dirty="0">
                <a:ln>
                  <a:noFill/>
                </a:ln>
                <a:solidFill>
                  <a:srgbClr val="FF0000"/>
                </a:solidFill>
                <a:effectLst/>
                <a:uLnTx/>
                <a:uFillTx/>
                <a:latin typeface="+mj-lt"/>
                <a:ea typeface="Arial"/>
                <a:cs typeface="Times New Roman"/>
              </a:rPr>
              <a:t> </a:t>
            </a:r>
            <a:r>
              <a:rPr kumimoji="0" lang="en-US" sz="1400" b="1" i="0" u="none" strike="noStrike" kern="0" cap="none" spc="0" normalizeH="0" baseline="0" noProof="0" dirty="0">
                <a:ln>
                  <a:noFill/>
                </a:ln>
                <a:solidFill>
                  <a:srgbClr val="FF0000"/>
                </a:solidFill>
                <a:effectLst/>
                <a:uLnTx/>
                <a:uFillTx/>
                <a:latin typeface="+mj-lt"/>
                <a:ea typeface="Arial"/>
                <a:cs typeface="Times New Roman"/>
              </a:rPr>
              <a:t>Next </a:t>
            </a:r>
            <a:r>
              <a:rPr kumimoji="0" lang="en-US" sz="1400" b="0" i="0" u="none" strike="noStrike" kern="0" cap="none" spc="-5" normalizeH="0" baseline="0" noProof="0" dirty="0">
                <a:ln>
                  <a:noFill/>
                </a:ln>
                <a:solidFill>
                  <a:srgbClr val="FF0000"/>
                </a:solidFill>
                <a:effectLst/>
                <a:uLnTx/>
                <a:uFillTx/>
                <a:latin typeface="+mj-lt"/>
                <a:ea typeface="Arial"/>
                <a:cs typeface="Times New Roman"/>
              </a:rPr>
              <a:t>to</a:t>
            </a:r>
            <a:r>
              <a:rPr kumimoji="0" lang="en-US" sz="1400" b="0" i="0" u="none" strike="noStrike" kern="0" cap="none" spc="-40"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5" normalizeH="0" baseline="0" noProof="0" dirty="0">
                <a:ln>
                  <a:noFill/>
                </a:ln>
                <a:solidFill>
                  <a:srgbClr val="FF0000"/>
                </a:solidFill>
                <a:effectLst/>
                <a:uLnTx/>
                <a:uFillTx/>
                <a:latin typeface="+mj-lt"/>
                <a:ea typeface="Arial"/>
                <a:cs typeface="Times New Roman"/>
              </a:rPr>
              <a:t>move</a:t>
            </a:r>
            <a:r>
              <a:rPr kumimoji="0" lang="en-US" sz="1400" b="0" i="0" u="none" strike="noStrike" kern="0" cap="none" spc="-25"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5" normalizeH="0" baseline="0" noProof="0" dirty="0">
                <a:ln>
                  <a:noFill/>
                </a:ln>
                <a:solidFill>
                  <a:srgbClr val="FF0000"/>
                </a:solidFill>
                <a:effectLst/>
                <a:uLnTx/>
                <a:uFillTx/>
                <a:latin typeface="+mj-lt"/>
                <a:ea typeface="Arial"/>
                <a:cs typeface="Times New Roman"/>
              </a:rPr>
              <a:t>to</a:t>
            </a:r>
            <a:r>
              <a:rPr kumimoji="0" lang="en-US" sz="1400" b="0" i="0" u="none" strike="noStrike" kern="0" cap="none" spc="-25"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0" normalizeH="0" baseline="0" noProof="0" dirty="0">
                <a:ln>
                  <a:noFill/>
                </a:ln>
                <a:solidFill>
                  <a:srgbClr val="FF0000"/>
                </a:solidFill>
                <a:effectLst/>
                <a:uLnTx/>
                <a:uFillTx/>
                <a:latin typeface="+mj-lt"/>
                <a:ea typeface="Arial"/>
                <a:cs typeface="Times New Roman"/>
              </a:rPr>
              <a:t>the</a:t>
            </a:r>
            <a:r>
              <a:rPr kumimoji="0" lang="en-US" sz="1400" b="0" i="0" u="none" strike="noStrike" kern="0" cap="none" spc="-25"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0" normalizeH="0" baseline="0" noProof="0" dirty="0">
                <a:ln>
                  <a:noFill/>
                </a:ln>
                <a:solidFill>
                  <a:srgbClr val="FF0000"/>
                </a:solidFill>
                <a:effectLst/>
                <a:uLnTx/>
                <a:uFillTx/>
                <a:latin typeface="+mj-lt"/>
                <a:ea typeface="Arial"/>
                <a:cs typeface="Times New Roman"/>
              </a:rPr>
              <a:t>next</a:t>
            </a:r>
            <a:r>
              <a:rPr kumimoji="0" lang="en-US" sz="1400" b="0" i="0" u="none" strike="noStrike" kern="0" cap="none" spc="-25" normalizeH="0" baseline="0" noProof="0" dirty="0">
                <a:ln>
                  <a:noFill/>
                </a:ln>
                <a:solidFill>
                  <a:srgbClr val="FF0000"/>
                </a:solidFill>
                <a:effectLst/>
                <a:uLnTx/>
                <a:uFillTx/>
                <a:latin typeface="+mj-lt"/>
                <a:ea typeface="Arial"/>
                <a:cs typeface="Times New Roman"/>
              </a:rPr>
              <a:t> </a:t>
            </a:r>
            <a:r>
              <a:rPr kumimoji="0" lang="en-US" sz="1400" b="0" i="0" u="none" strike="noStrike" kern="0" cap="none" spc="-5" normalizeH="0" baseline="0" noProof="0" dirty="0">
                <a:ln>
                  <a:noFill/>
                </a:ln>
                <a:solidFill>
                  <a:srgbClr val="FF0000"/>
                </a:solidFill>
                <a:effectLst/>
                <a:uLnTx/>
                <a:uFillTx/>
                <a:latin typeface="+mj-lt"/>
                <a:ea typeface="Arial"/>
                <a:cs typeface="Times New Roman"/>
              </a:rPr>
              <a:t>question.</a:t>
            </a:r>
            <a:endParaRPr kumimoji="0" lang="en-US" sz="1400" b="0" i="0" u="none" strike="noStrike" kern="0" cap="none" spc="0" normalizeH="0" baseline="0" noProof="0" dirty="0">
              <a:ln>
                <a:noFill/>
              </a:ln>
              <a:solidFill>
                <a:srgbClr val="FF0000"/>
              </a:solidFill>
              <a:effectLst/>
              <a:uLnTx/>
              <a:uFillTx/>
              <a:latin typeface="+mj-lt"/>
              <a:ea typeface="Arial"/>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ea typeface="Calibri"/>
                <a:cs typeface="Times New Roman"/>
              </a:rPr>
              <a:t> </a:t>
            </a:r>
          </a:p>
        </p:txBody>
      </p:sp>
    </p:spTree>
    <p:extLst>
      <p:ext uri="{BB962C8B-B14F-4D97-AF65-F5344CB8AC3E}">
        <p14:creationId xmlns:p14="http://schemas.microsoft.com/office/powerpoint/2010/main" val="1007941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802F-1BDE-4547-965B-FC2CF85F0328}"/>
              </a:ext>
            </a:extLst>
          </p:cNvPr>
          <p:cNvSpPr>
            <a:spLocks noGrp="1"/>
          </p:cNvSpPr>
          <p:nvPr>
            <p:ph type="title"/>
          </p:nvPr>
        </p:nvSpPr>
        <p:spPr/>
        <p:txBody>
          <a:bodyPr/>
          <a:lstStyle/>
          <a:p>
            <a:r>
              <a:rPr lang="en-US" sz="3200" dirty="0"/>
              <a:t>LAS Links</a:t>
            </a:r>
          </a:p>
        </p:txBody>
      </p:sp>
      <p:sp>
        <p:nvSpPr>
          <p:cNvPr id="3" name="Content Placeholder 2">
            <a:extLst>
              <a:ext uri="{FF2B5EF4-FFF2-40B4-BE49-F238E27FC236}">
                <a16:creationId xmlns:a16="http://schemas.microsoft.com/office/drawing/2014/main" id="{D01509A7-EFA8-455B-A507-6EABFD61DE02}"/>
              </a:ext>
            </a:extLst>
          </p:cNvPr>
          <p:cNvSpPr>
            <a:spLocks noGrp="1"/>
          </p:cNvSpPr>
          <p:nvPr>
            <p:ph idx="1"/>
          </p:nvPr>
        </p:nvSpPr>
        <p:spPr/>
        <p:txBody>
          <a:bodyPr>
            <a:normAutofit lnSpcReduction="10000"/>
          </a:bodyPr>
          <a:lstStyle/>
          <a:p>
            <a:pPr lvl="0"/>
            <a:r>
              <a:rPr lang="en-US" sz="2800" dirty="0"/>
              <a:t>Providing an authentic language proficiency assessment;</a:t>
            </a:r>
          </a:p>
          <a:p>
            <a:pPr lvl="0"/>
            <a:r>
              <a:rPr lang="en-US" dirty="0"/>
              <a:t>help accelerate learning recovery </a:t>
            </a:r>
            <a:endParaRPr lang="en-US" sz="2800" dirty="0"/>
          </a:p>
          <a:p>
            <a:pPr lvl="0"/>
            <a:endParaRPr lang="en-US" sz="2800" dirty="0"/>
          </a:p>
          <a:p>
            <a:pPr lvl="0"/>
            <a:r>
              <a:rPr lang="en-US" sz="2800" dirty="0"/>
              <a:t>Ability to group-administer all four domains entirely online, allowing for less time testing and more time teaching and learning;</a:t>
            </a:r>
          </a:p>
          <a:p>
            <a:pPr lvl="0"/>
            <a:endParaRPr lang="en-US" sz="2800" dirty="0"/>
          </a:p>
          <a:p>
            <a:pPr lvl="0"/>
            <a:r>
              <a:rPr lang="en-US" sz="2800" dirty="0"/>
              <a:t>Multiple forms available in English and Spanish, allowing districts to administer multiple times per year and monitor progress year over year;</a:t>
            </a:r>
          </a:p>
          <a:p>
            <a:endParaRPr lang="en-US" dirty="0"/>
          </a:p>
        </p:txBody>
      </p:sp>
    </p:spTree>
    <p:extLst>
      <p:ext uri="{BB962C8B-B14F-4D97-AF65-F5344CB8AC3E}">
        <p14:creationId xmlns:p14="http://schemas.microsoft.com/office/powerpoint/2010/main" val="1174918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377"/>
            <a:ext cx="9144000" cy="6663246"/>
          </a:xfrm>
          <a:prstGeom prst="rect">
            <a:avLst/>
          </a:prstGeom>
        </p:spPr>
      </p:pic>
      <p:cxnSp>
        <p:nvCxnSpPr>
          <p:cNvPr id="3" name="Straight Arrow Connector 2"/>
          <p:cNvCxnSpPr/>
          <p:nvPr/>
        </p:nvCxnSpPr>
        <p:spPr>
          <a:xfrm>
            <a:off x="4298265" y="1483200"/>
            <a:ext cx="1177249" cy="83065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75749" y="1602983"/>
            <a:ext cx="1860769" cy="37923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236518" y="1602983"/>
            <a:ext cx="931225" cy="1266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 Box 2"/>
          <p:cNvSpPr txBox="1">
            <a:spLocks noChangeArrowheads="1"/>
          </p:cNvSpPr>
          <p:nvPr/>
        </p:nvSpPr>
        <p:spPr bwMode="auto">
          <a:xfrm>
            <a:off x="1537607" y="1085834"/>
            <a:ext cx="3763736" cy="794732"/>
          </a:xfrm>
          <a:prstGeom prst="rect">
            <a:avLst/>
          </a:prstGeom>
          <a:solidFill>
            <a:srgbClr val="FFFFFF"/>
          </a:solidFill>
          <a:ln w="9525">
            <a:solidFill>
              <a:srgbClr val="FF0000"/>
            </a:solidFill>
            <a:miter lim="800000"/>
            <a:headEnd/>
            <a:tailEnd/>
          </a:ln>
        </p:spPr>
        <p:txBody>
          <a:bodyPr/>
          <a:lstStyle>
            <a:lvl1pPr eaLnBrk="0" hangingPunct="0">
              <a:spcBef>
                <a:spcPct val="20000"/>
              </a:spcBef>
              <a:buFont typeface="Wingdings" pitchFamily="2" charset="2"/>
              <a:buChar char="§"/>
              <a:defRPr sz="2800">
                <a:solidFill>
                  <a:srgbClr val="404040"/>
                </a:solidFill>
                <a:latin typeface="Arial" charset="0"/>
                <a:ea typeface="ＭＳ Ｐゴシック" pitchFamily="96" charset="-128"/>
              </a:defRPr>
            </a:lvl1pPr>
            <a:lvl2pPr marL="742950" indent="-285750" eaLnBrk="0" hangingPunct="0">
              <a:spcBef>
                <a:spcPct val="20000"/>
              </a:spcBef>
              <a:buFont typeface="Arial" charset="0"/>
              <a:buChar char="–"/>
              <a:defRPr sz="2400">
                <a:solidFill>
                  <a:srgbClr val="404040"/>
                </a:solidFill>
                <a:latin typeface="Arial" charset="0"/>
                <a:ea typeface="ＭＳ Ｐゴシック" pitchFamily="96" charset="-128"/>
              </a:defRPr>
            </a:lvl2pPr>
            <a:lvl3pPr marL="1143000" indent="-228600" eaLnBrk="0" hangingPunct="0">
              <a:spcBef>
                <a:spcPct val="20000"/>
              </a:spcBef>
              <a:buFont typeface="Arial" charset="0"/>
              <a:buChar char="•"/>
              <a:defRPr sz="2400">
                <a:solidFill>
                  <a:srgbClr val="404040"/>
                </a:solidFill>
                <a:latin typeface="Arial" charset="0"/>
                <a:ea typeface="ＭＳ Ｐゴシック" pitchFamily="96" charset="-128"/>
              </a:defRPr>
            </a:lvl3pPr>
            <a:lvl4pPr marL="1600200" indent="-228600" eaLnBrk="0" hangingPunct="0">
              <a:spcBef>
                <a:spcPct val="20000"/>
              </a:spcBef>
              <a:buFont typeface="Arial" charset="0"/>
              <a:buChar char="–"/>
              <a:defRPr sz="2000">
                <a:solidFill>
                  <a:srgbClr val="404040"/>
                </a:solidFill>
                <a:latin typeface="Arial" charset="0"/>
                <a:ea typeface="ＭＳ Ｐゴシック" pitchFamily="96" charset="-128"/>
              </a:defRPr>
            </a:lvl4pPr>
            <a:lvl5pPr marL="2057400" indent="-228600" eaLnBrk="0" hangingPunct="0">
              <a:spcBef>
                <a:spcPct val="20000"/>
              </a:spcBef>
              <a:buFont typeface="Arial" charset="0"/>
              <a:buChar char="»"/>
              <a:defRPr sz="2000">
                <a:solidFill>
                  <a:srgbClr val="404040"/>
                </a:solidFill>
                <a:latin typeface="Arial" charset="0"/>
                <a:ea typeface="ＭＳ Ｐゴシック" pitchFamily="96" charset="-128"/>
              </a:defRPr>
            </a:lvl5pPr>
            <a:lvl6pPr marL="25146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6pPr>
            <a:lvl7pPr marL="29718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7pPr>
            <a:lvl8pPr marL="34290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8pPr>
            <a:lvl9pPr marL="3886200" indent="-228600" eaLnBrk="0" fontAlgn="base" hangingPunct="0">
              <a:spcBef>
                <a:spcPct val="20000"/>
              </a:spcBef>
              <a:spcAft>
                <a:spcPct val="0"/>
              </a:spcAft>
              <a:buFont typeface="Arial" charset="0"/>
              <a:buChar char="»"/>
              <a:defRPr sz="2000">
                <a:solidFill>
                  <a:srgbClr val="404040"/>
                </a:solidFill>
                <a:latin typeface="Arial" charset="0"/>
                <a:ea typeface="ＭＳ Ｐゴシック" pitchFamily="96"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a:ln>
                  <a:noFill/>
                </a:ln>
                <a:solidFill>
                  <a:srgbClr val="FF0000"/>
                </a:solidFill>
                <a:effectLst/>
                <a:uLnTx/>
                <a:uFillTx/>
                <a:latin typeface="+mj-lt"/>
                <a:ea typeface="Calibri" pitchFamily="34" charset="0"/>
                <a:cs typeface="Times New Roman" pitchFamily="18" charset="0"/>
              </a:rPr>
              <a:t>Students listen</a:t>
            </a:r>
            <a:r>
              <a:rPr kumimoji="0" lang="en-US" altLang="en-US" sz="1400" b="0" i="0" u="none" strike="noStrike" kern="0" cap="none" spc="0" normalizeH="0" noProof="0" dirty="0">
                <a:ln>
                  <a:noFill/>
                </a:ln>
                <a:solidFill>
                  <a:srgbClr val="FF0000"/>
                </a:solidFill>
                <a:effectLst/>
                <a:uLnTx/>
                <a:uFillTx/>
                <a:latin typeface="+mj-lt"/>
                <a:ea typeface="Calibri" pitchFamily="34" charset="0"/>
                <a:cs typeface="Times New Roman" pitchFamily="18" charset="0"/>
              </a:rPr>
              <a:t> to the audio directions for the section then read the prompt and answer the questions at their own pace.</a:t>
            </a:r>
            <a:endParaRPr kumimoji="0" lang="en-US" altLang="en-US" sz="1400" b="0" i="0" u="none" strike="noStrike" kern="0" cap="none" spc="0" normalizeH="0" baseline="0" noProof="0" dirty="0">
              <a:ln>
                <a:noFill/>
              </a:ln>
              <a:solidFill>
                <a:srgbClr val="FF0000"/>
              </a:solidFill>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val="214159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2" y="11879"/>
            <a:ext cx="9144000" cy="6647447"/>
          </a:xfrm>
          <a:prstGeom prst="rect">
            <a:avLst/>
          </a:prstGeom>
        </p:spPr>
      </p:pic>
      <p:cxnSp>
        <p:nvCxnSpPr>
          <p:cNvPr id="6" name="Straight Arrow Connector 5"/>
          <p:cNvCxnSpPr/>
          <p:nvPr/>
        </p:nvCxnSpPr>
        <p:spPr>
          <a:xfrm flipH="1">
            <a:off x="139148" y="5486400"/>
            <a:ext cx="5476461" cy="2087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28823" y="4633574"/>
            <a:ext cx="2096429" cy="954107"/>
          </a:xfrm>
          <a:prstGeom prst="rect">
            <a:avLst/>
          </a:prstGeom>
          <a:solidFill>
            <a:schemeClr val="bg1"/>
          </a:solidFill>
          <a:ln>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mj-lt"/>
              </a:rPr>
              <a:t>Student uses the keyboard and types their answer(s) into the box.</a:t>
            </a:r>
          </a:p>
        </p:txBody>
      </p:sp>
    </p:spTree>
    <p:extLst>
      <p:ext uri="{BB962C8B-B14F-4D97-AF65-F5344CB8AC3E}">
        <p14:creationId xmlns:p14="http://schemas.microsoft.com/office/powerpoint/2010/main" val="3374448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9565" y="3325518"/>
            <a:ext cx="8336280" cy="2731561"/>
          </a:xfrm>
        </p:spPr>
        <p:txBody>
          <a:bodyPr/>
          <a:lstStyle/>
          <a:p>
            <a:pPr algn="l"/>
            <a:r>
              <a:rPr lang="en-US" dirty="0">
                <a:latin typeface="Tw Cen MT" panose="020B0602020104020603" pitchFamily="34" charset="77"/>
              </a:rPr>
              <a:t>Maxine McCormick</a:t>
            </a:r>
            <a:br>
              <a:rPr lang="en-US" dirty="0">
                <a:latin typeface="Tw Cen MT" panose="020B0602020104020603" pitchFamily="34" charset="77"/>
              </a:rPr>
            </a:br>
            <a:r>
              <a:rPr lang="en-US" dirty="0">
                <a:latin typeface="Tw Cen MT" panose="020B0602020104020603" pitchFamily="34" charset="77"/>
              </a:rPr>
              <a:t>DRC Assessment Consultant</a:t>
            </a:r>
            <a:br>
              <a:rPr lang="en-US" dirty="0">
                <a:latin typeface="Tw Cen MT" panose="020B0602020104020603" pitchFamily="34" charset="77"/>
              </a:rPr>
            </a:br>
            <a:r>
              <a:rPr lang="en-US" dirty="0">
                <a:latin typeface="Tw Cen MT" panose="020B0602020104020603" pitchFamily="34" charset="77"/>
              </a:rPr>
              <a:t>609-354-2500</a:t>
            </a:r>
            <a:br>
              <a:rPr lang="en-US" dirty="0">
                <a:latin typeface="Tw Cen MT" panose="020B0602020104020603" pitchFamily="34" charset="77"/>
              </a:rPr>
            </a:br>
            <a:r>
              <a:rPr lang="en-US" dirty="0">
                <a:latin typeface="Tw Cen MT" panose="020B0602020104020603" pitchFamily="34" charset="77"/>
              </a:rPr>
              <a:t>mmccormick@datarecognitioncorp.com</a:t>
            </a:r>
            <a:br>
              <a:rPr lang="en-US" sz="5400" dirty="0">
                <a:latin typeface="Tw Cen MT" panose="020B0602020104020603" pitchFamily="34" charset="77"/>
              </a:rPr>
            </a:br>
            <a:endParaRPr lang="en-US" sz="2800" dirty="0">
              <a:latin typeface="Tw Cen MT" panose="020B0602020104020603" pitchFamily="34" charset="77"/>
            </a:endParaRPr>
          </a:p>
        </p:txBody>
      </p:sp>
    </p:spTree>
    <p:extLst>
      <p:ext uri="{BB962C8B-B14F-4D97-AF65-F5344CB8AC3E}">
        <p14:creationId xmlns:p14="http://schemas.microsoft.com/office/powerpoint/2010/main" val="3593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D9E-BD51-4A2C-AC53-2E5730686ADB}"/>
              </a:ext>
            </a:extLst>
          </p:cNvPr>
          <p:cNvSpPr>
            <a:spLocks noGrp="1"/>
          </p:cNvSpPr>
          <p:nvPr>
            <p:ph type="title"/>
          </p:nvPr>
        </p:nvSpPr>
        <p:spPr/>
        <p:txBody>
          <a:bodyPr/>
          <a:lstStyle/>
          <a:p>
            <a:r>
              <a:rPr lang="en-US" sz="3200" dirty="0"/>
              <a:t>LAS Links</a:t>
            </a:r>
          </a:p>
        </p:txBody>
      </p:sp>
      <p:sp>
        <p:nvSpPr>
          <p:cNvPr id="3" name="Content Placeholder 2">
            <a:extLst>
              <a:ext uri="{FF2B5EF4-FFF2-40B4-BE49-F238E27FC236}">
                <a16:creationId xmlns:a16="http://schemas.microsoft.com/office/drawing/2014/main" id="{EEE3532A-D36F-4954-80D8-2F0930E6F591}"/>
              </a:ext>
            </a:extLst>
          </p:cNvPr>
          <p:cNvSpPr>
            <a:spLocks noGrp="1"/>
          </p:cNvSpPr>
          <p:nvPr>
            <p:ph idx="1"/>
          </p:nvPr>
        </p:nvSpPr>
        <p:spPr/>
        <p:txBody>
          <a:bodyPr>
            <a:normAutofit fontScale="92500" lnSpcReduction="20000"/>
          </a:bodyPr>
          <a:lstStyle/>
          <a:p>
            <a:pPr lvl="0"/>
            <a:r>
              <a:rPr lang="en-US" dirty="0"/>
              <a:t>Opportunity for local educator scoring or use of DRC’s scoring services;</a:t>
            </a:r>
          </a:p>
          <a:p>
            <a:pPr lvl="0"/>
            <a:endParaRPr lang="en-US" dirty="0"/>
          </a:p>
          <a:p>
            <a:pPr lvl="0"/>
            <a:r>
              <a:rPr lang="en-US" dirty="0"/>
              <a:t>Interactive reporting system with immediate and </a:t>
            </a:r>
            <a:r>
              <a:rPr lang="en-US" u="sng" dirty="0">
                <a:hlinkClick r:id="rId2"/>
              </a:rPr>
              <a:t>actionable reports</a:t>
            </a:r>
            <a:r>
              <a:rPr lang="en-US" dirty="0"/>
              <a:t>  —educators receive “just in time” data for “just in time” learning and instruction;</a:t>
            </a:r>
          </a:p>
          <a:p>
            <a:pPr lvl="0"/>
            <a:endParaRPr lang="en-US" dirty="0"/>
          </a:p>
          <a:p>
            <a:pPr lvl="0"/>
            <a:r>
              <a:rPr lang="en-US" dirty="0"/>
              <a:t>Aligns to </a:t>
            </a:r>
            <a:r>
              <a:rPr lang="en-US" u="sng" dirty="0">
                <a:hlinkClick r:id="rId3"/>
              </a:rPr>
              <a:t>the New York Progression Standards for ELLs</a:t>
            </a:r>
            <a:r>
              <a:rPr lang="en-US" dirty="0"/>
              <a:t>, helping monitor progress and prepare for the NYSESLAT.</a:t>
            </a:r>
          </a:p>
          <a:p>
            <a:endParaRPr lang="en-US" dirty="0"/>
          </a:p>
        </p:txBody>
      </p:sp>
    </p:spTree>
    <p:extLst>
      <p:ext uri="{BB962C8B-B14F-4D97-AF65-F5344CB8AC3E}">
        <p14:creationId xmlns:p14="http://schemas.microsoft.com/office/powerpoint/2010/main" val="47070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w Cen MT" panose="020B0602020104020603" pitchFamily="34" charset="77"/>
              </a:rPr>
              <a:t>About Data Recognition Corporation</a:t>
            </a:r>
          </a:p>
        </p:txBody>
      </p:sp>
      <p:sp>
        <p:nvSpPr>
          <p:cNvPr id="3" name="Content Placeholder 2"/>
          <p:cNvSpPr>
            <a:spLocks noGrp="1"/>
          </p:cNvSpPr>
          <p:nvPr>
            <p:ph idx="1"/>
          </p:nvPr>
        </p:nvSpPr>
        <p:spPr>
          <a:xfrm>
            <a:off x="534731" y="1482756"/>
            <a:ext cx="8244348" cy="4928419"/>
          </a:xfrm>
        </p:spPr>
        <p:txBody>
          <a:bodyPr/>
          <a:lstStyle/>
          <a:p>
            <a:pPr marL="0" indent="0">
              <a:buNone/>
            </a:pPr>
            <a:r>
              <a:rPr lang="en-US" b="1" dirty="0">
                <a:latin typeface="Tw Cen MT" panose="020B0602020104020603" pitchFamily="34" charset="77"/>
              </a:rPr>
              <a:t>Offers Language Assessment Products:</a:t>
            </a:r>
          </a:p>
          <a:p>
            <a:pPr marL="0" indent="0">
              <a:buNone/>
            </a:pPr>
            <a:endParaRPr lang="en-US" sz="2400" b="1" dirty="0">
              <a:latin typeface="Tw Cen MT" panose="020B0602020104020603" pitchFamily="34" charset="77"/>
            </a:endParaRPr>
          </a:p>
          <a:p>
            <a:r>
              <a:rPr lang="en-US" dirty="0">
                <a:latin typeface="Tw Cen MT" panose="020B0602020104020603" pitchFamily="34" charset="77"/>
              </a:rPr>
              <a:t>LAS Links (K–12)</a:t>
            </a:r>
          </a:p>
          <a:p>
            <a:endParaRPr lang="en-US" sz="1200" dirty="0">
              <a:latin typeface="Tw Cen MT" panose="020B0602020104020603" pitchFamily="34" charset="77"/>
            </a:endParaRPr>
          </a:p>
          <a:p>
            <a:r>
              <a:rPr lang="en-US" dirty="0">
                <a:latin typeface="Tw Cen MT" panose="020B0602020104020603" pitchFamily="34" charset="77"/>
              </a:rPr>
              <a:t>LAS Links </a:t>
            </a:r>
            <a:r>
              <a:rPr lang="en-US" dirty="0" err="1">
                <a:latin typeface="Tw Cen MT" panose="020B0602020104020603" pitchFamily="34" charset="77"/>
              </a:rPr>
              <a:t>Español</a:t>
            </a:r>
            <a:r>
              <a:rPr lang="en-US" dirty="0">
                <a:latin typeface="Tw Cen MT" panose="020B0602020104020603" pitchFamily="34" charset="77"/>
              </a:rPr>
              <a:t> (K–12)</a:t>
            </a:r>
          </a:p>
          <a:p>
            <a:endParaRPr lang="en-US" sz="1200" dirty="0">
              <a:latin typeface="Tw Cen MT" panose="020B0602020104020603" pitchFamily="34" charset="77"/>
            </a:endParaRPr>
          </a:p>
          <a:p>
            <a:r>
              <a:rPr lang="en-US" dirty="0" err="1">
                <a:latin typeface="Tw Cen MT" panose="020B0602020104020603" pitchFamily="34" charset="77"/>
              </a:rPr>
              <a:t>preLAS</a:t>
            </a:r>
            <a:r>
              <a:rPr lang="en-US" dirty="0">
                <a:latin typeface="Tw Cen MT" panose="020B0602020104020603" pitchFamily="34" charset="77"/>
              </a:rPr>
              <a:t> (PreK–K)</a:t>
            </a:r>
          </a:p>
          <a:p>
            <a:endParaRPr lang="en-US" sz="1200" dirty="0">
              <a:latin typeface="Tw Cen MT" panose="020B0602020104020603" pitchFamily="34" charset="77"/>
            </a:endParaRPr>
          </a:p>
          <a:p>
            <a:r>
              <a:rPr lang="en-US" dirty="0">
                <a:latin typeface="Tw Cen MT" panose="020B0602020104020603" pitchFamily="34" charset="77"/>
              </a:rPr>
              <a:t>preLAS </a:t>
            </a:r>
            <a:r>
              <a:rPr lang="en-US" dirty="0" err="1">
                <a:latin typeface="Tw Cen MT" panose="020B0602020104020603" pitchFamily="34" charset="77"/>
              </a:rPr>
              <a:t>Español</a:t>
            </a:r>
            <a:r>
              <a:rPr lang="en-US" dirty="0">
                <a:latin typeface="Tw Cen MT" panose="020B0602020104020603" pitchFamily="34" charset="77"/>
              </a:rPr>
              <a:t> (PreK–K)</a:t>
            </a:r>
          </a:p>
          <a:p>
            <a:endParaRPr lang="en-US" dirty="0">
              <a:latin typeface="Tw Cen MT" panose="020B0602020104020603" pitchFamily="34" charset="77"/>
            </a:endParaRPr>
          </a:p>
        </p:txBody>
      </p:sp>
    </p:spTree>
    <p:extLst>
      <p:ext uri="{BB962C8B-B14F-4D97-AF65-F5344CB8AC3E}">
        <p14:creationId xmlns:p14="http://schemas.microsoft.com/office/powerpoint/2010/main" val="107560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w Cen MT" panose="020B0602020104020603" pitchFamily="34" charset="77"/>
              </a:rPr>
              <a:t>LAS Links Overview</a:t>
            </a:r>
          </a:p>
        </p:txBody>
      </p:sp>
      <p:sp>
        <p:nvSpPr>
          <p:cNvPr id="3" name="Content Placeholder 2"/>
          <p:cNvSpPr>
            <a:spLocks noGrp="1"/>
          </p:cNvSpPr>
          <p:nvPr>
            <p:ph idx="1"/>
          </p:nvPr>
        </p:nvSpPr>
        <p:spPr>
          <a:xfrm>
            <a:off x="442452" y="1473593"/>
            <a:ext cx="8701548" cy="4928419"/>
          </a:xfrm>
        </p:spPr>
        <p:txBody>
          <a:bodyPr>
            <a:normAutofit/>
          </a:bodyPr>
          <a:lstStyle/>
          <a:p>
            <a:pPr marL="0" indent="0">
              <a:buNone/>
            </a:pPr>
            <a:r>
              <a:rPr lang="en-US" sz="2400" b="1" dirty="0">
                <a:latin typeface="Tw Cen MT" panose="020B0602020104020603" pitchFamily="34" charset="77"/>
              </a:rPr>
              <a:t>Standardized language proficiency assessment for K-12</a:t>
            </a:r>
          </a:p>
          <a:p>
            <a:r>
              <a:rPr lang="en-US" sz="2400" dirty="0">
                <a:latin typeface="Tw Cen MT" panose="020B0602020104020603" pitchFamily="34" charset="77"/>
              </a:rPr>
              <a:t>Measures the four domains: Speaking, Listening, Reading, Writing</a:t>
            </a:r>
          </a:p>
          <a:p>
            <a:r>
              <a:rPr lang="en-US" sz="2400" dirty="0">
                <a:latin typeface="Tw Cen MT" panose="020B0602020104020603" pitchFamily="34" charset="77"/>
              </a:rPr>
              <a:t>Online Testing Administration: DRC Insight Platform</a:t>
            </a:r>
          </a:p>
          <a:p>
            <a:r>
              <a:rPr lang="en-US" sz="2400" dirty="0">
                <a:solidFill>
                  <a:srgbClr val="C00000"/>
                </a:solidFill>
                <a:latin typeface="Tw Cen MT" panose="020B0602020104020603" pitchFamily="34" charset="77"/>
              </a:rPr>
              <a:t>Aligned to NYSESLAT</a:t>
            </a:r>
          </a:p>
          <a:p>
            <a:r>
              <a:rPr lang="en-US" sz="2400" dirty="0">
                <a:solidFill>
                  <a:srgbClr val="C00000"/>
                </a:solidFill>
                <a:latin typeface="Tw Cen MT" panose="020B0602020104020603" pitchFamily="34" charset="77"/>
              </a:rPr>
              <a:t>APPR-approved in NYS</a:t>
            </a:r>
          </a:p>
          <a:p>
            <a:r>
              <a:rPr lang="en-US" sz="2400" dirty="0">
                <a:latin typeface="Tw Cen MT" panose="020B0602020104020603" pitchFamily="34" charset="77"/>
              </a:rPr>
              <a:t>LAS-NYSESLAT alignment available upon request</a:t>
            </a:r>
          </a:p>
          <a:p>
            <a:pPr marL="0" indent="0">
              <a:buNone/>
            </a:pPr>
            <a:endParaRPr lang="en-US" sz="2400" b="1" dirty="0">
              <a:latin typeface="Tw Cen MT" panose="020B0602020104020603" pitchFamily="34" charset="77"/>
            </a:endParaRPr>
          </a:p>
          <a:p>
            <a:pPr marL="0" indent="0">
              <a:buNone/>
            </a:pPr>
            <a:r>
              <a:rPr lang="en-US" sz="2400" b="1" dirty="0">
                <a:latin typeface="Tw Cen MT" panose="020B0602020104020603" pitchFamily="34" charset="77"/>
              </a:rPr>
              <a:t>Reporting </a:t>
            </a:r>
          </a:p>
          <a:p>
            <a:pPr marL="0" indent="0">
              <a:buNone/>
            </a:pPr>
            <a:r>
              <a:rPr lang="en-US" sz="2400" b="1" dirty="0">
                <a:solidFill>
                  <a:srgbClr val="C00000"/>
                </a:solidFill>
                <a:latin typeface="Calibri" panose="020F0502020204030204" pitchFamily="34" charset="0"/>
                <a:cs typeface="Calibri" panose="020F0502020204030204" pitchFamily="34" charset="0"/>
              </a:rPr>
              <a:t>New Interactive Reporting System </a:t>
            </a:r>
            <a:endParaRPr lang="en-US" sz="2400" b="1" dirty="0">
              <a:latin typeface="Tw Cen MT" panose="020B0602020104020603" pitchFamily="34" charset="77"/>
            </a:endParaRPr>
          </a:p>
          <a:p>
            <a:r>
              <a:rPr lang="en-US" sz="2400" dirty="0">
                <a:latin typeface="Tw Cen MT" panose="020B0602020104020603" pitchFamily="34" charset="77"/>
              </a:rPr>
              <a:t>Language proficiency scores</a:t>
            </a:r>
          </a:p>
          <a:p>
            <a:r>
              <a:rPr lang="en-US" sz="2400" dirty="0">
                <a:latin typeface="Tw Cen MT" panose="020B0602020104020603" pitchFamily="34" charset="77"/>
              </a:rPr>
              <a:t>Academic language information </a:t>
            </a:r>
          </a:p>
        </p:txBody>
      </p:sp>
    </p:spTree>
    <p:extLst>
      <p:ext uri="{BB962C8B-B14F-4D97-AF65-F5344CB8AC3E}">
        <p14:creationId xmlns:p14="http://schemas.microsoft.com/office/powerpoint/2010/main" val="184633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w Cen MT" panose="020B0602020104020603" pitchFamily="34" charset="77"/>
              </a:rPr>
              <a:t>LAS Links - Approximate Testing Times</a:t>
            </a:r>
          </a:p>
        </p:txBody>
      </p:sp>
      <p:grpSp>
        <p:nvGrpSpPr>
          <p:cNvPr id="52" name="Group 51"/>
          <p:cNvGrpSpPr/>
          <p:nvPr/>
        </p:nvGrpSpPr>
        <p:grpSpPr>
          <a:xfrm>
            <a:off x="279551" y="1718834"/>
            <a:ext cx="8579969" cy="3980926"/>
            <a:chOff x="-391009" y="1020682"/>
            <a:chExt cx="9926019" cy="4703112"/>
          </a:xfrm>
        </p:grpSpPr>
        <p:grpSp>
          <p:nvGrpSpPr>
            <p:cNvPr id="28" name="Group 27"/>
            <p:cNvGrpSpPr/>
            <p:nvPr/>
          </p:nvGrpSpPr>
          <p:grpSpPr>
            <a:xfrm>
              <a:off x="-391009" y="1020682"/>
              <a:ext cx="2349353" cy="4703112"/>
              <a:chOff x="2394" y="-113524"/>
              <a:chExt cx="2349353" cy="4703112"/>
            </a:xfrm>
          </p:grpSpPr>
          <p:sp>
            <p:nvSpPr>
              <p:cNvPr id="50" name="Rounded Rectangle 49"/>
              <p:cNvSpPr/>
              <p:nvPr/>
            </p:nvSpPr>
            <p:spPr>
              <a:xfrm>
                <a:off x="2394" y="0"/>
                <a:ext cx="2349353" cy="458958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1" name="Rounded Rectangle 4"/>
              <p:cNvSpPr/>
              <p:nvPr/>
            </p:nvSpPr>
            <p:spPr>
              <a:xfrm>
                <a:off x="2394" y="-113524"/>
                <a:ext cx="2349353" cy="13768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2800" b="1" kern="1200" dirty="0"/>
                  <a:t>Speaking</a:t>
                </a:r>
              </a:p>
            </p:txBody>
          </p:sp>
        </p:grpSp>
        <p:grpSp>
          <p:nvGrpSpPr>
            <p:cNvPr id="29" name="Group 28"/>
            <p:cNvGrpSpPr/>
            <p:nvPr/>
          </p:nvGrpSpPr>
          <p:grpSpPr>
            <a:xfrm>
              <a:off x="-156074" y="2397558"/>
              <a:ext cx="1879482" cy="3041708"/>
              <a:chOff x="237329" y="1263352"/>
              <a:chExt cx="1879482" cy="3041708"/>
            </a:xfrm>
          </p:grpSpPr>
          <p:sp>
            <p:nvSpPr>
              <p:cNvPr id="48" name="Rounded Rectangle 47"/>
              <p:cNvSpPr/>
              <p:nvPr/>
            </p:nvSpPr>
            <p:spPr>
              <a:xfrm>
                <a:off x="237329" y="1263352"/>
                <a:ext cx="1879482" cy="298323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9" name="Rounded Rectangle 6"/>
              <p:cNvSpPr/>
              <p:nvPr/>
            </p:nvSpPr>
            <p:spPr>
              <a:xfrm>
                <a:off x="292377" y="1431924"/>
                <a:ext cx="1769386" cy="2873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1800" kern="1200" dirty="0"/>
                  <a:t>15 min</a:t>
                </a:r>
              </a:p>
              <a:p>
                <a:pPr lvl="0" algn="ctr" defTabSz="1066800">
                  <a:lnSpc>
                    <a:spcPct val="90000"/>
                  </a:lnSpc>
                  <a:spcBef>
                    <a:spcPct val="0"/>
                  </a:spcBef>
                  <a:spcAft>
                    <a:spcPct val="35000"/>
                  </a:spcAft>
                </a:pPr>
                <a:r>
                  <a:rPr lang="en-US" sz="1800" kern="1200" dirty="0"/>
                  <a:t>All grades</a:t>
                </a:r>
              </a:p>
            </p:txBody>
          </p:sp>
        </p:grpSp>
        <p:grpSp>
          <p:nvGrpSpPr>
            <p:cNvPr id="30" name="Group 29"/>
            <p:cNvGrpSpPr/>
            <p:nvPr/>
          </p:nvGrpSpPr>
          <p:grpSpPr>
            <a:xfrm>
              <a:off x="2134546" y="1134206"/>
              <a:ext cx="2349353" cy="4589588"/>
              <a:chOff x="2527949" y="0"/>
              <a:chExt cx="2349353" cy="4589588"/>
            </a:xfrm>
          </p:grpSpPr>
          <p:sp>
            <p:nvSpPr>
              <p:cNvPr id="46" name="Rounded Rectangle 45"/>
              <p:cNvSpPr/>
              <p:nvPr/>
            </p:nvSpPr>
            <p:spPr>
              <a:xfrm>
                <a:off x="2527949" y="0"/>
                <a:ext cx="2349353" cy="458958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7" name="Rounded Rectangle 8"/>
              <p:cNvSpPr/>
              <p:nvPr/>
            </p:nvSpPr>
            <p:spPr>
              <a:xfrm>
                <a:off x="2527949" y="0"/>
                <a:ext cx="2349353" cy="13768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2800" b="1" kern="1200" dirty="0"/>
                  <a:t>Listening</a:t>
                </a:r>
              </a:p>
            </p:txBody>
          </p:sp>
        </p:grpSp>
        <p:grpSp>
          <p:nvGrpSpPr>
            <p:cNvPr id="31" name="Group 30"/>
            <p:cNvGrpSpPr/>
            <p:nvPr/>
          </p:nvGrpSpPr>
          <p:grpSpPr>
            <a:xfrm>
              <a:off x="2369481" y="2452606"/>
              <a:ext cx="1879482" cy="3041708"/>
              <a:chOff x="2762884" y="1318400"/>
              <a:chExt cx="1879482" cy="3041708"/>
            </a:xfrm>
          </p:grpSpPr>
          <p:sp>
            <p:nvSpPr>
              <p:cNvPr id="44" name="Rounded Rectangle 43"/>
              <p:cNvSpPr/>
              <p:nvPr/>
            </p:nvSpPr>
            <p:spPr>
              <a:xfrm>
                <a:off x="2762884" y="1376876"/>
                <a:ext cx="1879482" cy="298323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5" name="Rounded Rectangle 10"/>
              <p:cNvSpPr/>
              <p:nvPr/>
            </p:nvSpPr>
            <p:spPr>
              <a:xfrm>
                <a:off x="2817932" y="1318400"/>
                <a:ext cx="1769386" cy="2873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1800" kern="1200" dirty="0"/>
                  <a:t>35 min grades k-1</a:t>
                </a:r>
              </a:p>
              <a:p>
                <a:pPr lvl="0" algn="ctr" defTabSz="1066800">
                  <a:lnSpc>
                    <a:spcPct val="90000"/>
                  </a:lnSpc>
                  <a:spcBef>
                    <a:spcPct val="0"/>
                  </a:spcBef>
                  <a:spcAft>
                    <a:spcPct val="35000"/>
                  </a:spcAft>
                </a:pPr>
                <a:r>
                  <a:rPr lang="en-US" sz="1800" kern="1200" dirty="0"/>
                  <a:t>30 min grades 2-12</a:t>
                </a:r>
              </a:p>
            </p:txBody>
          </p:sp>
        </p:grpSp>
        <p:grpSp>
          <p:nvGrpSpPr>
            <p:cNvPr id="32" name="Group 31"/>
            <p:cNvGrpSpPr/>
            <p:nvPr/>
          </p:nvGrpSpPr>
          <p:grpSpPr>
            <a:xfrm>
              <a:off x="4660101" y="1134206"/>
              <a:ext cx="2349353" cy="4589588"/>
              <a:chOff x="5053504" y="0"/>
              <a:chExt cx="2349353" cy="4589588"/>
            </a:xfrm>
          </p:grpSpPr>
          <p:sp>
            <p:nvSpPr>
              <p:cNvPr id="42" name="Rounded Rectangle 41"/>
              <p:cNvSpPr/>
              <p:nvPr/>
            </p:nvSpPr>
            <p:spPr>
              <a:xfrm>
                <a:off x="5053504" y="0"/>
                <a:ext cx="2349353" cy="458958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3" name="Rounded Rectangle 12"/>
              <p:cNvSpPr/>
              <p:nvPr/>
            </p:nvSpPr>
            <p:spPr>
              <a:xfrm>
                <a:off x="5053504" y="0"/>
                <a:ext cx="2349353" cy="13768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2800" b="1" kern="1200" dirty="0"/>
                  <a:t>Reading</a:t>
                </a:r>
              </a:p>
            </p:txBody>
          </p:sp>
        </p:grpSp>
        <p:grpSp>
          <p:nvGrpSpPr>
            <p:cNvPr id="33" name="Group 32"/>
            <p:cNvGrpSpPr/>
            <p:nvPr/>
          </p:nvGrpSpPr>
          <p:grpSpPr>
            <a:xfrm>
              <a:off x="4895037" y="2452606"/>
              <a:ext cx="1879482" cy="3041708"/>
              <a:chOff x="5288440" y="1318400"/>
              <a:chExt cx="1879482" cy="3041708"/>
            </a:xfrm>
          </p:grpSpPr>
          <p:sp>
            <p:nvSpPr>
              <p:cNvPr id="40" name="Rounded Rectangle 39"/>
              <p:cNvSpPr/>
              <p:nvPr/>
            </p:nvSpPr>
            <p:spPr>
              <a:xfrm>
                <a:off x="5288440" y="1376876"/>
                <a:ext cx="1879482" cy="298323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Rounded Rectangle 14"/>
              <p:cNvSpPr/>
              <p:nvPr/>
            </p:nvSpPr>
            <p:spPr>
              <a:xfrm>
                <a:off x="5343488" y="1318400"/>
                <a:ext cx="1769386" cy="2873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endParaRPr lang="en-US" sz="1800" kern="1200" dirty="0"/>
              </a:p>
              <a:p>
                <a:pPr lvl="0" algn="ctr" defTabSz="1111250">
                  <a:lnSpc>
                    <a:spcPct val="90000"/>
                  </a:lnSpc>
                  <a:spcBef>
                    <a:spcPct val="0"/>
                  </a:spcBef>
                  <a:spcAft>
                    <a:spcPct val="35000"/>
                  </a:spcAft>
                </a:pPr>
                <a:r>
                  <a:rPr lang="en-US" sz="1800" kern="1200" dirty="0"/>
                  <a:t>35 min grades k-5</a:t>
                </a:r>
              </a:p>
              <a:p>
                <a:pPr lvl="0" algn="ctr" defTabSz="1111250">
                  <a:lnSpc>
                    <a:spcPct val="90000"/>
                  </a:lnSpc>
                  <a:spcBef>
                    <a:spcPct val="0"/>
                  </a:spcBef>
                  <a:spcAft>
                    <a:spcPct val="35000"/>
                  </a:spcAft>
                </a:pPr>
                <a:r>
                  <a:rPr lang="en-US" sz="1800" kern="1200" dirty="0"/>
                  <a:t>45 min grades 6-12</a:t>
                </a:r>
              </a:p>
              <a:p>
                <a:pPr lvl="0" algn="ctr" defTabSz="1111250">
                  <a:lnSpc>
                    <a:spcPct val="90000"/>
                  </a:lnSpc>
                  <a:spcBef>
                    <a:spcPct val="0"/>
                  </a:spcBef>
                  <a:spcAft>
                    <a:spcPct val="35000"/>
                  </a:spcAft>
                </a:pPr>
                <a:endParaRPr lang="en-US" sz="2500" kern="1200" dirty="0"/>
              </a:p>
            </p:txBody>
          </p:sp>
        </p:grpSp>
        <p:grpSp>
          <p:nvGrpSpPr>
            <p:cNvPr id="34" name="Group 33"/>
            <p:cNvGrpSpPr/>
            <p:nvPr/>
          </p:nvGrpSpPr>
          <p:grpSpPr>
            <a:xfrm>
              <a:off x="7185657" y="1134206"/>
              <a:ext cx="2349353" cy="4589588"/>
              <a:chOff x="7579060" y="0"/>
              <a:chExt cx="2349353" cy="4589588"/>
            </a:xfrm>
          </p:grpSpPr>
          <p:sp>
            <p:nvSpPr>
              <p:cNvPr id="38" name="Rounded Rectangle 37"/>
              <p:cNvSpPr/>
              <p:nvPr/>
            </p:nvSpPr>
            <p:spPr>
              <a:xfrm>
                <a:off x="7579060" y="0"/>
                <a:ext cx="2349353" cy="4589588"/>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9" name="Rounded Rectangle 16"/>
              <p:cNvSpPr/>
              <p:nvPr/>
            </p:nvSpPr>
            <p:spPr>
              <a:xfrm>
                <a:off x="7579060" y="0"/>
                <a:ext cx="2349353" cy="13768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2800" b="1" kern="1200" dirty="0"/>
                  <a:t>Writing</a:t>
                </a:r>
              </a:p>
            </p:txBody>
          </p:sp>
        </p:grpSp>
        <p:grpSp>
          <p:nvGrpSpPr>
            <p:cNvPr id="35" name="Group 34"/>
            <p:cNvGrpSpPr/>
            <p:nvPr/>
          </p:nvGrpSpPr>
          <p:grpSpPr>
            <a:xfrm>
              <a:off x="7420592" y="2452606"/>
              <a:ext cx="1879482" cy="3041708"/>
              <a:chOff x="7813995" y="1318400"/>
              <a:chExt cx="1879482" cy="3041708"/>
            </a:xfrm>
          </p:grpSpPr>
          <p:sp>
            <p:nvSpPr>
              <p:cNvPr id="36" name="Rounded Rectangle 35"/>
              <p:cNvSpPr/>
              <p:nvPr/>
            </p:nvSpPr>
            <p:spPr>
              <a:xfrm>
                <a:off x="7813995" y="1376876"/>
                <a:ext cx="1879482" cy="2983232"/>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Rounded Rectangle 18"/>
              <p:cNvSpPr/>
              <p:nvPr/>
            </p:nvSpPr>
            <p:spPr>
              <a:xfrm>
                <a:off x="7869043" y="1318400"/>
                <a:ext cx="1769386" cy="28731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1800" kern="1200" dirty="0"/>
                  <a:t>30-35 min grades k-1</a:t>
                </a:r>
              </a:p>
              <a:p>
                <a:pPr lvl="0" algn="ctr" defTabSz="1066800">
                  <a:lnSpc>
                    <a:spcPct val="90000"/>
                  </a:lnSpc>
                  <a:spcBef>
                    <a:spcPct val="0"/>
                  </a:spcBef>
                  <a:spcAft>
                    <a:spcPct val="35000"/>
                  </a:spcAft>
                </a:pPr>
                <a:r>
                  <a:rPr lang="en-US" sz="1800" kern="1200" dirty="0"/>
                  <a:t>35 min grades 2-12</a:t>
                </a:r>
              </a:p>
            </p:txBody>
          </p:sp>
        </p:grpSp>
      </p:grpSp>
    </p:spTree>
    <p:extLst>
      <p:ext uri="{BB962C8B-B14F-4D97-AF65-F5344CB8AC3E}">
        <p14:creationId xmlns:p14="http://schemas.microsoft.com/office/powerpoint/2010/main" val="141075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CBFD-6D3C-4227-816D-813E29CC5191}"/>
              </a:ext>
            </a:extLst>
          </p:cNvPr>
          <p:cNvSpPr>
            <a:spLocks noGrp="1"/>
          </p:cNvSpPr>
          <p:nvPr>
            <p:ph type="title"/>
          </p:nvPr>
        </p:nvSpPr>
        <p:spPr/>
        <p:txBody>
          <a:bodyPr/>
          <a:lstStyle/>
          <a:p>
            <a:r>
              <a:rPr lang="en-US" sz="2800" dirty="0">
                <a:latin typeface="Tw Cen MT" panose="020B0602020104020603" pitchFamily="34" charset="77"/>
              </a:rPr>
              <a:t>NY Reopening Guidance Publication</a:t>
            </a:r>
          </a:p>
        </p:txBody>
      </p:sp>
      <p:graphicFrame>
        <p:nvGraphicFramePr>
          <p:cNvPr id="3" name="Object 2">
            <a:extLst>
              <a:ext uri="{FF2B5EF4-FFF2-40B4-BE49-F238E27FC236}">
                <a16:creationId xmlns:a16="http://schemas.microsoft.com/office/drawing/2014/main" id="{C9B70CF9-EE98-4739-82C9-0892F347B6D6}"/>
              </a:ext>
            </a:extLst>
          </p:cNvPr>
          <p:cNvGraphicFramePr>
            <a:graphicFrameLocks noChangeAspect="1"/>
          </p:cNvGraphicFramePr>
          <p:nvPr/>
        </p:nvGraphicFramePr>
        <p:xfrm>
          <a:off x="116666" y="1386886"/>
          <a:ext cx="4157793" cy="5382339"/>
        </p:xfrm>
        <a:graphic>
          <a:graphicData uri="http://schemas.openxmlformats.org/presentationml/2006/ole">
            <mc:AlternateContent xmlns:mc="http://schemas.openxmlformats.org/markup-compatibility/2006">
              <mc:Choice xmlns:v="urn:schemas-microsoft-com:vml" Requires="v">
                <p:oleObj spid="_x0000_s4120" name="Acrobat Document" r:id="rId4" imgW="4663262" imgH="6035040" progId="AcroExch.Document.DC">
                  <p:embed/>
                </p:oleObj>
              </mc:Choice>
              <mc:Fallback>
                <p:oleObj name="Acrobat Document" r:id="rId4" imgW="4663262" imgH="6035040" progId="AcroExch.Document.DC">
                  <p:embed/>
                  <p:pic>
                    <p:nvPicPr>
                      <p:cNvPr id="3" name="Object 2">
                        <a:extLst>
                          <a:ext uri="{FF2B5EF4-FFF2-40B4-BE49-F238E27FC236}">
                            <a16:creationId xmlns:a16="http://schemas.microsoft.com/office/drawing/2014/main" id="{C9B70CF9-EE98-4739-82C9-0892F347B6D6}"/>
                          </a:ext>
                        </a:extLst>
                      </p:cNvPr>
                      <p:cNvPicPr/>
                      <p:nvPr/>
                    </p:nvPicPr>
                    <p:blipFill>
                      <a:blip r:embed="rId5"/>
                      <a:stretch>
                        <a:fillRect/>
                      </a:stretch>
                    </p:blipFill>
                    <p:spPr>
                      <a:xfrm>
                        <a:off x="116666" y="1386886"/>
                        <a:ext cx="4157793" cy="5382339"/>
                      </a:xfrm>
                      <a:prstGeom prst="rect">
                        <a:avLst/>
                      </a:prstGeom>
                      <a:ln w="19050" cmpd="sng">
                        <a:solidFill>
                          <a:schemeClr val="tx1"/>
                        </a:solidFill>
                      </a:ln>
                    </p:spPr>
                  </p:pic>
                </p:oleObj>
              </mc:Fallback>
            </mc:AlternateContent>
          </a:graphicData>
        </a:graphic>
      </p:graphicFrame>
      <p:sp>
        <p:nvSpPr>
          <p:cNvPr id="4" name="TextBox 3">
            <a:extLst>
              <a:ext uri="{FF2B5EF4-FFF2-40B4-BE49-F238E27FC236}">
                <a16:creationId xmlns:a16="http://schemas.microsoft.com/office/drawing/2014/main" id="{74C20FE7-93DD-4B50-A802-C457F69FEA1F}"/>
              </a:ext>
            </a:extLst>
          </p:cNvPr>
          <p:cNvSpPr txBox="1"/>
          <p:nvPr/>
        </p:nvSpPr>
        <p:spPr>
          <a:xfrm>
            <a:off x="4591054" y="1608482"/>
            <a:ext cx="4157793" cy="4493538"/>
          </a:xfrm>
          <a:prstGeom prst="rect">
            <a:avLst/>
          </a:prstGeom>
          <a:noFill/>
        </p:spPr>
        <p:txBody>
          <a:bodyPr wrap="square" rtlCol="0">
            <a:spAutoFit/>
          </a:bodyPr>
          <a:lstStyle/>
          <a:p>
            <a:r>
              <a:rPr lang="en-US" sz="1600" dirty="0">
                <a:latin typeface="Century Gothic" panose="020B0502020202020204" pitchFamily="34" charset="0"/>
              </a:rPr>
              <a:t>Local Progress Monitoring Assessment Tool:</a:t>
            </a:r>
          </a:p>
          <a:p>
            <a:r>
              <a:rPr lang="en-US" sz="1600" dirty="0">
                <a:latin typeface="Century Gothic" panose="020B0502020202020204" pitchFamily="34" charset="0"/>
              </a:rPr>
              <a:t> </a:t>
            </a:r>
            <a:endParaRPr lang="en-US" sz="1800" b="0" i="1" dirty="0">
              <a:latin typeface="Century Gothic" panose="020B0502020202020204" pitchFamily="34" charset="0"/>
            </a:endParaRPr>
          </a:p>
          <a:p>
            <a:r>
              <a:rPr lang="en-US" sz="1400" b="0" i="1" dirty="0">
                <a:latin typeface="Century Gothic" panose="020B0502020202020204" pitchFamily="34" charset="0"/>
              </a:rPr>
              <a:t>“District leaders are encouraged to </a:t>
            </a:r>
            <a:r>
              <a:rPr lang="en-US" sz="1400" i="1" dirty="0">
                <a:latin typeface="Century Gothic" panose="020B0502020202020204" pitchFamily="34" charset="0"/>
              </a:rPr>
              <a:t>formalize the use of their existing local informal progress monitoring tools</a:t>
            </a:r>
            <a:r>
              <a:rPr lang="en-US" sz="1400" b="0" i="1" dirty="0">
                <a:latin typeface="Century Gothic" panose="020B0502020202020204" pitchFamily="34" charset="0"/>
              </a:rPr>
              <a:t>, implement tools that will allow the </a:t>
            </a:r>
            <a:r>
              <a:rPr lang="en-US" sz="1400" i="1" dirty="0">
                <a:latin typeface="Century Gothic" panose="020B0502020202020204" pitchFamily="34" charset="0"/>
              </a:rPr>
              <a:t>monitoring and collection of student performance data to inform instruction</a:t>
            </a:r>
            <a:r>
              <a:rPr lang="en-US" sz="1400" b="0" i="1" dirty="0">
                <a:latin typeface="Century Gothic" panose="020B0502020202020204" pitchFamily="34" charset="0"/>
              </a:rPr>
              <a:t>, develop instructional goals for English and Home Language development, and help accelerate the learning. These progress monitoring tools can be used to </a:t>
            </a:r>
            <a:r>
              <a:rPr lang="en-US" sz="1400" i="1" dirty="0">
                <a:latin typeface="Century Gothic" panose="020B0502020202020204" pitchFamily="34" charset="0"/>
              </a:rPr>
              <a:t>plan, modify, and/or differentiate instruction</a:t>
            </a:r>
            <a:r>
              <a:rPr lang="en-US" sz="1400" b="0" i="1" dirty="0">
                <a:latin typeface="Century Gothic" panose="020B0502020202020204" pitchFamily="34" charset="0"/>
              </a:rPr>
              <a:t>.</a:t>
            </a:r>
          </a:p>
          <a:p>
            <a:endParaRPr lang="en-US" sz="1400" b="0" i="1" dirty="0">
              <a:highlight>
                <a:srgbClr val="FFFF00"/>
              </a:highlight>
              <a:latin typeface="Century Gothic" panose="020B0502020202020204" pitchFamily="34" charset="0"/>
            </a:endParaRPr>
          </a:p>
          <a:p>
            <a:r>
              <a:rPr lang="en-US" sz="1400" b="0" i="1" dirty="0">
                <a:latin typeface="Century Gothic" panose="020B0502020202020204" pitchFamily="34" charset="0"/>
              </a:rPr>
              <a:t>Refer to the </a:t>
            </a:r>
            <a:r>
              <a:rPr lang="en-US" sz="1400" i="1" dirty="0">
                <a:latin typeface="Century Gothic" panose="020B0502020202020204" pitchFamily="34" charset="0"/>
              </a:rPr>
              <a:t>Checklist for Developing or Selecting an English Language Proficiency (ELP) Progress Monitoring (Interim) Assessment</a:t>
            </a:r>
            <a:r>
              <a:rPr lang="en-US" sz="1400" b="0" i="1" dirty="0">
                <a:latin typeface="Century Gothic" panose="020B0502020202020204" pitchFamily="34" charset="0"/>
              </a:rPr>
              <a:t> provided by </a:t>
            </a:r>
            <a:r>
              <a:rPr lang="en-US" sz="1400" i="1" dirty="0">
                <a:latin typeface="Century Gothic" panose="020B0502020202020204" pitchFamily="34" charset="0"/>
              </a:rPr>
              <a:t>NYSED</a:t>
            </a:r>
            <a:r>
              <a:rPr lang="en-US" sz="1400" b="0" i="1" dirty="0">
                <a:latin typeface="Century Gothic" panose="020B0502020202020204" pitchFamily="34" charset="0"/>
              </a:rPr>
              <a:t> to </a:t>
            </a:r>
            <a:r>
              <a:rPr lang="en-US" sz="1400" i="1" dirty="0">
                <a:latin typeface="Century Gothic" panose="020B0502020202020204" pitchFamily="34" charset="0"/>
              </a:rPr>
              <a:t>guide the selection of progress monitoring tools to measure English Language Proficiency.”</a:t>
            </a:r>
            <a:endParaRPr lang="en-US" i="1" dirty="0">
              <a:latin typeface="Century Gothic" panose="020B0502020202020204" pitchFamily="34" charset="0"/>
            </a:endParaRPr>
          </a:p>
        </p:txBody>
      </p:sp>
      <p:sp>
        <p:nvSpPr>
          <p:cNvPr id="6" name="Rectangle 5"/>
          <p:cNvSpPr/>
          <p:nvPr/>
        </p:nvSpPr>
        <p:spPr bwMode="auto">
          <a:xfrm>
            <a:off x="4413503" y="4573202"/>
            <a:ext cx="4512894" cy="1742254"/>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81324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763" y="579779"/>
            <a:ext cx="7125934" cy="457200"/>
          </a:xfrm>
        </p:spPr>
        <p:txBody>
          <a:bodyPr/>
          <a:lstStyle/>
          <a:p>
            <a:r>
              <a:rPr lang="en-US" dirty="0">
                <a:latin typeface="Tw Cen MT" panose="020B0602020104020603" pitchFamily="34" charset="77"/>
              </a:rPr>
              <a:t>LAS Links Meets Important Criteria for </a:t>
            </a:r>
            <a:br>
              <a:rPr lang="en-US" dirty="0">
                <a:latin typeface="Tw Cen MT" panose="020B0602020104020603" pitchFamily="34" charset="77"/>
              </a:rPr>
            </a:br>
            <a:r>
              <a:rPr lang="en-US" dirty="0">
                <a:latin typeface="Tw Cen MT" panose="020B0602020104020603" pitchFamily="34" charset="77"/>
              </a:rPr>
              <a:t>Progress Monitoring in New York</a:t>
            </a:r>
          </a:p>
        </p:txBody>
      </p:sp>
      <p:pic>
        <p:nvPicPr>
          <p:cNvPr id="6" name="Picture 5"/>
          <p:cNvPicPr>
            <a:picLocks noChangeAspect="1"/>
          </p:cNvPicPr>
          <p:nvPr/>
        </p:nvPicPr>
        <p:blipFill>
          <a:blip r:embed="rId3"/>
          <a:stretch>
            <a:fillRect/>
          </a:stretch>
        </p:blipFill>
        <p:spPr>
          <a:xfrm>
            <a:off x="125975" y="1506933"/>
            <a:ext cx="9014712" cy="4648881"/>
          </a:xfrm>
          <a:prstGeom prst="rect">
            <a:avLst/>
          </a:prstGeom>
        </p:spPr>
      </p:pic>
      <p:sp>
        <p:nvSpPr>
          <p:cNvPr id="7" name="Rectangle 6"/>
          <p:cNvSpPr/>
          <p:nvPr/>
        </p:nvSpPr>
        <p:spPr bwMode="auto">
          <a:xfrm>
            <a:off x="129288" y="2608040"/>
            <a:ext cx="8935199" cy="646044"/>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8" name="Rectangle 7"/>
          <p:cNvSpPr/>
          <p:nvPr/>
        </p:nvSpPr>
        <p:spPr bwMode="auto">
          <a:xfrm>
            <a:off x="122661" y="3215001"/>
            <a:ext cx="8935199" cy="494146"/>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9" name="Rectangle 8"/>
          <p:cNvSpPr/>
          <p:nvPr/>
        </p:nvSpPr>
        <p:spPr bwMode="auto">
          <a:xfrm>
            <a:off x="129288" y="3640959"/>
            <a:ext cx="8935199" cy="561832"/>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0" name="Rectangle 9"/>
          <p:cNvSpPr/>
          <p:nvPr/>
        </p:nvSpPr>
        <p:spPr bwMode="auto">
          <a:xfrm>
            <a:off x="129288" y="4173686"/>
            <a:ext cx="8935199" cy="500192"/>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1" name="Rectangle 10"/>
          <p:cNvSpPr/>
          <p:nvPr/>
        </p:nvSpPr>
        <p:spPr bwMode="auto">
          <a:xfrm>
            <a:off x="122662" y="4628749"/>
            <a:ext cx="8935199" cy="539275"/>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2" name="Rectangle 11"/>
          <p:cNvSpPr/>
          <p:nvPr/>
        </p:nvSpPr>
        <p:spPr bwMode="auto">
          <a:xfrm>
            <a:off x="129288" y="5181600"/>
            <a:ext cx="8935199" cy="434939"/>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3" name="Rectangle 12"/>
          <p:cNvSpPr/>
          <p:nvPr/>
        </p:nvSpPr>
        <p:spPr bwMode="auto">
          <a:xfrm>
            <a:off x="129287" y="5593480"/>
            <a:ext cx="8935200" cy="562334"/>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
        <p:nvSpPr>
          <p:cNvPr id="14" name="Rectangle 13"/>
          <p:cNvSpPr/>
          <p:nvPr/>
        </p:nvSpPr>
        <p:spPr bwMode="auto">
          <a:xfrm>
            <a:off x="122660" y="2061666"/>
            <a:ext cx="8935199" cy="523038"/>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7464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4" grpId="1" animBg="1"/>
    </p:bld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060"/>
        </a:solidFill>
      </a:spPr>
      <a:bodyPr wrap="square">
        <a:spAutoFit/>
      </a:bodyPr>
      <a:lstStyle>
        <a:defPPr algn="ctr">
          <a:defRPr sz="1600" dirty="0">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46778</TotalTime>
  <Words>1765</Words>
  <Application>Microsoft Office PowerPoint</Application>
  <PresentationFormat>On-screen Show (4:3)</PresentationFormat>
  <Paragraphs>218</Paragraphs>
  <Slides>32</Slides>
  <Notes>16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7" baseType="lpstr">
      <vt:lpstr>Arial</vt:lpstr>
      <vt:lpstr>Arial Black</vt:lpstr>
      <vt:lpstr>Arial Narrow</vt:lpstr>
      <vt:lpstr>Calibri</vt:lpstr>
      <vt:lpstr>Century Gothic</vt:lpstr>
      <vt:lpstr>Garamond</vt:lpstr>
      <vt:lpstr>proxima-nova</vt:lpstr>
      <vt:lpstr>Times</vt:lpstr>
      <vt:lpstr>Tw Cen MT</vt:lpstr>
      <vt:lpstr>Tw Cen MT Condensed</vt:lpstr>
      <vt:lpstr>Tw Cen MT Condensed Extra Bold</vt:lpstr>
      <vt:lpstr>Wingdings</vt:lpstr>
      <vt:lpstr>1_Custom Design</vt:lpstr>
      <vt:lpstr>Acrobat Document</vt:lpstr>
      <vt:lpstr>Image</vt:lpstr>
      <vt:lpstr>PowerPoint Presentation</vt:lpstr>
      <vt:lpstr>About Data Recognition Corporation</vt:lpstr>
      <vt:lpstr>LAS Links</vt:lpstr>
      <vt:lpstr>LAS Links</vt:lpstr>
      <vt:lpstr>About Data Recognition Corporation</vt:lpstr>
      <vt:lpstr>LAS Links Overview</vt:lpstr>
      <vt:lpstr>LAS Links - Approximate Testing Times</vt:lpstr>
      <vt:lpstr>NY Reopening Guidance Publication</vt:lpstr>
      <vt:lpstr>LAS Links Meets Important Criteria for  Progress Monitoring in New York</vt:lpstr>
      <vt:lpstr>LAS Links Meets Important Criteria for  Progress Monitoring in New York</vt:lpstr>
      <vt:lpstr>LAS Links Meets Important Criteria for  Progress Monitoring in New York</vt:lpstr>
      <vt:lpstr>Scoring and Reporting</vt:lpstr>
      <vt:lpstr>LAS Links Score Types</vt:lpstr>
      <vt:lpstr>LAS Links Interactive Reports</vt:lpstr>
      <vt:lpstr>Student Proficiency Report</vt:lpstr>
      <vt:lpstr>Student Proficiency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Student Experience: Speaking</vt:lpstr>
      <vt:lpstr>PowerPoint Presentation</vt:lpstr>
      <vt:lpstr>PowerPoint Presentation</vt:lpstr>
      <vt:lpstr>PowerPoint Presentation</vt:lpstr>
      <vt:lpstr>Maxine McCormick DRC Assessment Consultant 609-354-2500 mmccormick@datarecognitioncorp.com </vt:lpstr>
    </vt:vector>
  </TitlesOfParts>
  <Company>DRC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DRC</dc:creator>
  <cp:lastModifiedBy>McCormick, Maxine</cp:lastModifiedBy>
  <cp:revision>2311</cp:revision>
  <cp:lastPrinted>2017-11-09T19:40:37Z</cp:lastPrinted>
  <dcterms:created xsi:type="dcterms:W3CDTF">2012-07-10T15:19:26Z</dcterms:created>
  <dcterms:modified xsi:type="dcterms:W3CDTF">2021-06-11T13:49:24Z</dcterms:modified>
</cp:coreProperties>
</file>